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Slab"/>
      <p:regular r:id="rId56"/>
      <p:bold r:id="rId57"/>
    </p:embeddedFont>
    <p:embeddedFont>
      <p:font typeface="Roboto"/>
      <p:regular r:id="rId58"/>
      <p:bold r:id="rId59"/>
      <p:italic r:id="rId60"/>
      <p:boldItalic r:id="rId61"/>
    </p:embeddedFont>
    <p:embeddedFont>
      <p:font typeface="Montserrat"/>
      <p:regular r:id="rId62"/>
      <p:bold r:id="rId63"/>
      <p:italic r:id="rId64"/>
      <p:boldItalic r:id="rId65"/>
    </p:embeddedFont>
    <p:embeddedFont>
      <p:font typeface="Lato"/>
      <p:regular r:id="rId66"/>
      <p:bold r:id="rId67"/>
      <p:italic r:id="rId68"/>
      <p:boldItalic r:id="rId69"/>
    </p:embeddedFont>
    <p:embeddedFont>
      <p:font typeface="Merriweather"/>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erriweather-boldItalic.fntdata"/><Relationship Id="rId72" Type="http://schemas.openxmlformats.org/officeDocument/2006/relationships/font" Target="fonts/Merriweather-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erriweather-bold.fntdata"/><Relationship Id="rId70" Type="http://schemas.openxmlformats.org/officeDocument/2006/relationships/font" Target="fonts/Merriweather-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66" Type="http://schemas.openxmlformats.org/officeDocument/2006/relationships/font" Target="fonts/Lato-regular.fntdata"/><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68" Type="http://schemas.openxmlformats.org/officeDocument/2006/relationships/font" Target="fonts/Lato-italic.fntdata"/><Relationship Id="rId23" Type="http://schemas.openxmlformats.org/officeDocument/2006/relationships/slide" Target="slides/slide18.xml"/><Relationship Id="rId67" Type="http://schemas.openxmlformats.org/officeDocument/2006/relationships/font" Target="fonts/Lato-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Slab-bold.fntdata"/><Relationship Id="rId12" Type="http://schemas.openxmlformats.org/officeDocument/2006/relationships/slide" Target="slides/slide7.xml"/><Relationship Id="rId56" Type="http://schemas.openxmlformats.org/officeDocument/2006/relationships/font" Target="fonts/RobotoSlab-regular.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a1c3a3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a1c3a3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9b7e3eb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9b7e3eb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chemeClr val="dk1"/>
                </a:solidFill>
                <a:latin typeface="Lato"/>
                <a:ea typeface="Lato"/>
                <a:cs typeface="Lato"/>
                <a:sym typeface="Lato"/>
              </a:rPr>
              <a:t>A main </a:t>
            </a:r>
            <a:r>
              <a:rPr lang="en" sz="1300">
                <a:solidFill>
                  <a:schemeClr val="dk1"/>
                </a:solidFill>
                <a:latin typeface="Lato"/>
                <a:ea typeface="Lato"/>
                <a:cs typeface="Lato"/>
                <a:sym typeface="Lato"/>
              </a:rPr>
              <a:t>hurdle of this project was utilizing the communication board provided by the sponsor. This comm. board is designed to be used through proprietary windows based software offered by it’s manufacturer. The software and board is over $10k from the price tag of the components used. Documentation was unavailable for the comm. board, because of this data sheets were collected for the integrated circuit visible on the printed circuit board.  Only after reading through each of the IC’s documentation could we start researching into methods of control with the communication standards  in use.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c1387bdf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c1387bdf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c1387bdf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c1387bdf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113d8fd5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113d8fd5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89f61d4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89f61d4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113d8fd5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113d8fd5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a1c3a300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a1c3a300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89f61d48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89f61d48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a1c3a30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a1c3a30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113d8fd5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113d8fd56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it idc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37d1ef68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37d1ef68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289f61d48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289f61d4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c3344593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c3344593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a1c3a300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a1c3a300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c3344593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c3344593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c3344593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c3344593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3792753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23792753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c3061790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1c3061790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2a2ea574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2a2ea574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c306179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c306179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c3061790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c3061790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9bf08fb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9bf08fb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16c95967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16c95967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16c95967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16c95967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16c95967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16c95967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216c95967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216c95967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16c9596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16c9596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16c95967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216c95967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9b7e3eb5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9b7e3eb5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a1c3a3009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2a1c3a3009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a1c3a3009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2a1c3a3009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2a1c3a3009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2a1c3a3009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9b7e3eb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9b7e3eb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a1c3a300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a1c3a300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2a1c3a300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2a1c3a300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a1c3a300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2a1c3a300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2177ac20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2177ac20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1c3061790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1c3061790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1c3344593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1c3344593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c3344593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1c3344593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c1387bdf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1c1387bdf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c1387bdf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c1387bdf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237d1ef68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237d1ef68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c3061790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c3061790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FIA manifold used in a theoretical hydrodynamic study involving the injection of a dye. At the bottom is the profile exhibited by the dye plug in its way from the injection point to the detector. The result is an asymmetric peak exhibiting a </a:t>
            </a:r>
            <a:r>
              <a:rPr i="1" lang="en" sz="1500">
                <a:solidFill>
                  <a:schemeClr val="dk1"/>
                </a:solidFill>
              </a:rPr>
              <a:t>χ</a:t>
            </a:r>
            <a:r>
              <a:rPr lang="en" sz="1150">
                <a:solidFill>
                  <a:schemeClr val="dk1"/>
                </a:solidFill>
              </a:rPr>
              <a:t>2</a:t>
            </a:r>
            <a:r>
              <a:rPr lang="en" sz="1500">
                <a:solidFill>
                  <a:schemeClr val="dk1"/>
                </a:solidFill>
              </a:rPr>
              <a:t> type distribution. The height and area of the peak are proportional to the concentration of the target species, which facilitates the construction of a calibration curve for its determination in unknown samples</a:t>
            </a:r>
            <a:endParaRPr sz="1400">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289f61d48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289f61d48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c334459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c334459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61483dba7cd7f06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1483dba7cd7f06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c1387bdf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c1387bdf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61483dba7cd7f06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1483dba7cd7f06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26.jpg"/><Relationship Id="rId11" Type="http://schemas.openxmlformats.org/officeDocument/2006/relationships/image" Target="../media/image27.png"/><Relationship Id="rId10" Type="http://schemas.openxmlformats.org/officeDocument/2006/relationships/image" Target="../media/image22.png"/><Relationship Id="rId12" Type="http://schemas.openxmlformats.org/officeDocument/2006/relationships/image" Target="../media/image29.jpg"/><Relationship Id="rId9" Type="http://schemas.openxmlformats.org/officeDocument/2006/relationships/image" Target="../media/image37.jpg"/><Relationship Id="rId5" Type="http://schemas.openxmlformats.org/officeDocument/2006/relationships/image" Target="../media/image18.jpg"/><Relationship Id="rId6" Type="http://schemas.openxmlformats.org/officeDocument/2006/relationships/image" Target="../media/image20.png"/><Relationship Id="rId7" Type="http://schemas.openxmlformats.org/officeDocument/2006/relationships/image" Target="../media/image19.jpg"/><Relationship Id="rId8"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jpg"/><Relationship Id="rId4" Type="http://schemas.openxmlformats.org/officeDocument/2006/relationships/image" Target="../media/image21.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qKcWbArSItfAwofQoLJndWWAI5DMgVav/view" TargetMode="Externa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31.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drive.google.com/file/d/1JzmnL-Au1Fj4Dv9Ihigauj767mz9L6pQ/view" TargetMode="Externa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53.jpg"/><Relationship Id="rId5" Type="http://schemas.openxmlformats.org/officeDocument/2006/relationships/image" Target="../media/image5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6.jpg"/><Relationship Id="rId4" Type="http://schemas.openxmlformats.org/officeDocument/2006/relationships/image" Target="../media/image52.jpg"/><Relationship Id="rId5" Type="http://schemas.openxmlformats.org/officeDocument/2006/relationships/image" Target="../media/image6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jpg"/><Relationship Id="rId4" Type="http://schemas.openxmlformats.org/officeDocument/2006/relationships/image" Target="../media/image5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hyperlink" Target="https://www.usplastic.com/catalog/item.aspx?itemid=135374&amp;catid=810" TargetMode="External"/><Relationship Id="rId5" Type="http://schemas.openxmlformats.org/officeDocument/2006/relationships/image" Target="../media/image67.png"/><Relationship Id="rId6" Type="http://schemas.openxmlformats.org/officeDocument/2006/relationships/hyperlink" Target="https://www.usplastic.com/catalog/item.aspx?itemid=125829&amp;catid=960" TargetMode="External"/><Relationship Id="rId7"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0.jpg"/><Relationship Id="rId4" Type="http://schemas.openxmlformats.org/officeDocument/2006/relationships/image" Target="../media/image73.jpg"/><Relationship Id="rId5" Type="http://schemas.openxmlformats.org/officeDocument/2006/relationships/image" Target="../media/image69.png"/><Relationship Id="rId6" Type="http://schemas.openxmlformats.org/officeDocument/2006/relationships/image" Target="../media/image7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1.png"/><Relationship Id="rId4" Type="http://schemas.openxmlformats.org/officeDocument/2006/relationships/image" Target="../media/image74.png"/><Relationship Id="rId5"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8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1.png"/><Relationship Id="rId4" Type="http://schemas.openxmlformats.org/officeDocument/2006/relationships/image" Target="../media/image83.png"/><Relationship Id="rId5" Type="http://schemas.openxmlformats.org/officeDocument/2006/relationships/image" Target="../media/image8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doi.org/10.1016/j.talanta.2020.122023" TargetMode="External"/><Relationship Id="rId4" Type="http://schemas.openxmlformats.org/officeDocument/2006/relationships/hyperlink" Target="https://doi.org/10.1016/j.talanta.2013.05.004" TargetMode="External"/><Relationship Id="rId5" Type="http://schemas.openxmlformats.org/officeDocument/2006/relationships/hyperlink" Target="http://water.elkhornslough.org/" TargetMode="External"/><Relationship Id="rId6" Type="http://schemas.openxmlformats.org/officeDocument/2006/relationships/hyperlink" Target="https://www.rcdmonterey.org/farm-ranch-runoff-and-drainag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rotWithShape="1">
          <a:blip r:embed="rId3">
            <a:alphaModFix/>
          </a:blip>
          <a:srcRect b="0" l="13020" r="24797" t="0"/>
          <a:stretch/>
        </p:blipFill>
        <p:spPr>
          <a:xfrm>
            <a:off x="-33887" y="-127937"/>
            <a:ext cx="9177875" cy="5271425"/>
          </a:xfrm>
          <a:prstGeom prst="rect">
            <a:avLst/>
          </a:prstGeom>
          <a:noFill/>
          <a:ln>
            <a:noFill/>
          </a:ln>
        </p:spPr>
      </p:pic>
      <p:sp>
        <p:nvSpPr>
          <p:cNvPr id="135" name="Google Shape;135;p13"/>
          <p:cNvSpPr txBox="1"/>
          <p:nvPr>
            <p:ph idx="4294967295" type="title"/>
          </p:nvPr>
        </p:nvSpPr>
        <p:spPr>
          <a:xfrm>
            <a:off x="1165063" y="122525"/>
            <a:ext cx="6780000" cy="2007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Programmable Flow Injection Ocean Nutrient Analyzer</a:t>
            </a:r>
            <a:endParaRPr b="1"/>
          </a:p>
          <a:p>
            <a:pPr indent="0" lvl="0" marL="0" rtl="0" algn="ctr">
              <a:spcBef>
                <a:spcPts val="0"/>
              </a:spcBef>
              <a:spcAft>
                <a:spcPts val="0"/>
              </a:spcAft>
              <a:buNone/>
            </a:pPr>
            <a:r>
              <a:rPr b="1" lang="en"/>
              <a:t>(pFIONA)</a:t>
            </a:r>
            <a:endParaRPr/>
          </a:p>
        </p:txBody>
      </p:sp>
      <p:grpSp>
        <p:nvGrpSpPr>
          <p:cNvPr id="136" name="Google Shape;136;p13"/>
          <p:cNvGrpSpPr/>
          <p:nvPr/>
        </p:nvGrpSpPr>
        <p:grpSpPr>
          <a:xfrm>
            <a:off x="114748" y="4108500"/>
            <a:ext cx="2597495" cy="846047"/>
            <a:chOff x="4015400" y="1041713"/>
            <a:chExt cx="4322675" cy="1913700"/>
          </a:xfrm>
        </p:grpSpPr>
        <p:pic>
          <p:nvPicPr>
            <p:cNvPr id="137" name="Google Shape;137;p13"/>
            <p:cNvPicPr preferRelativeResize="0"/>
            <p:nvPr/>
          </p:nvPicPr>
          <p:blipFill rotWithShape="1">
            <a:blip r:embed="rId4">
              <a:alphaModFix/>
            </a:blip>
            <a:srcRect b="9848" l="10294" r="10697" t="8083"/>
            <a:stretch/>
          </p:blipFill>
          <p:spPr>
            <a:xfrm>
              <a:off x="6390475" y="1041713"/>
              <a:ext cx="1947600" cy="1913700"/>
            </a:xfrm>
            <a:prstGeom prst="ellipse">
              <a:avLst/>
            </a:prstGeom>
            <a:noFill/>
            <a:ln>
              <a:noFill/>
            </a:ln>
          </p:spPr>
        </p:pic>
        <p:pic>
          <p:nvPicPr>
            <p:cNvPr descr="See the source image" id="138" name="Google Shape;138;p13"/>
            <p:cNvPicPr preferRelativeResize="0"/>
            <p:nvPr/>
          </p:nvPicPr>
          <p:blipFill>
            <a:blip r:embed="rId5">
              <a:alphaModFix/>
            </a:blip>
            <a:stretch>
              <a:fillRect/>
            </a:stretch>
          </p:blipFill>
          <p:spPr>
            <a:xfrm>
              <a:off x="4015400" y="1425375"/>
              <a:ext cx="2037770" cy="1146375"/>
            </a:xfrm>
            <a:prstGeom prst="rect">
              <a:avLst/>
            </a:prstGeom>
            <a:noFill/>
            <a:ln>
              <a:noFill/>
            </a:ln>
          </p:spPr>
        </p:pic>
        <p:cxnSp>
          <p:nvCxnSpPr>
            <p:cNvPr id="139" name="Google Shape;139;p13"/>
            <p:cNvCxnSpPr/>
            <p:nvPr/>
          </p:nvCxnSpPr>
          <p:spPr>
            <a:xfrm flipH="1">
              <a:off x="6210725" y="1096775"/>
              <a:ext cx="22200" cy="1803600"/>
            </a:xfrm>
            <a:prstGeom prst="straightConnector1">
              <a:avLst/>
            </a:prstGeom>
            <a:noFill/>
            <a:ln cap="flat" cmpd="sng" w="76200">
              <a:solidFill>
                <a:srgbClr val="999999"/>
              </a:solidFill>
              <a:prstDash val="solid"/>
              <a:round/>
              <a:headEnd len="med" w="med" type="none"/>
              <a:tailEnd len="med" w="med" type="none"/>
            </a:ln>
          </p:spPr>
        </p:cxnSp>
      </p:grpSp>
      <p:sp>
        <p:nvSpPr>
          <p:cNvPr id="140" name="Google Shape;140;p13"/>
          <p:cNvSpPr txBox="1"/>
          <p:nvPr/>
        </p:nvSpPr>
        <p:spPr>
          <a:xfrm>
            <a:off x="2243263" y="2714075"/>
            <a:ext cx="46236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Montserrat"/>
                <a:ea typeface="Montserrat"/>
                <a:cs typeface="Montserrat"/>
                <a:sym typeface="Montserrat"/>
              </a:rPr>
              <a:t>ME195B</a:t>
            </a:r>
            <a:endParaRPr sz="18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800">
                <a:solidFill>
                  <a:schemeClr val="lt1"/>
                </a:solidFill>
                <a:latin typeface="Montserrat"/>
                <a:ea typeface="Montserrat"/>
                <a:cs typeface="Montserrat"/>
                <a:sym typeface="Montserrat"/>
              </a:rPr>
              <a:t>Andrew Silva, Timothy Ly, Tracy Hunter</a:t>
            </a:r>
            <a:endParaRPr sz="18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800">
                <a:solidFill>
                  <a:schemeClr val="lt1"/>
                </a:solidFill>
                <a:latin typeface="Montserrat"/>
                <a:ea typeface="Montserrat"/>
                <a:cs typeface="Montserrat"/>
                <a:sym typeface="Montserrat"/>
              </a:rPr>
              <a:t>Instructor: Ed Cydzik</a:t>
            </a:r>
            <a:endParaRPr sz="18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800">
                <a:solidFill>
                  <a:schemeClr val="lt1"/>
                </a:solidFill>
                <a:latin typeface="Montserrat"/>
                <a:ea typeface="Montserrat"/>
                <a:cs typeface="Montserrat"/>
                <a:sym typeface="Montserrat"/>
              </a:rPr>
              <a:t>Mechanical Engineering Department</a:t>
            </a:r>
            <a:endParaRPr sz="18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800">
                <a:solidFill>
                  <a:schemeClr val="lt1"/>
                </a:solidFill>
                <a:latin typeface="Montserrat"/>
                <a:ea typeface="Montserrat"/>
                <a:cs typeface="Montserrat"/>
                <a:sym typeface="Montserrat"/>
              </a:rPr>
              <a:t>San Josė State University</a:t>
            </a:r>
            <a:endParaRPr sz="18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800">
                <a:solidFill>
                  <a:schemeClr val="lt1"/>
                </a:solidFill>
                <a:latin typeface="Montserrat"/>
                <a:ea typeface="Montserrat"/>
                <a:cs typeface="Montserrat"/>
                <a:sym typeface="Montserrat"/>
              </a:rPr>
              <a:t>May 13, 2022</a:t>
            </a:r>
            <a:endParaRPr/>
          </a:p>
        </p:txBody>
      </p:sp>
      <p:pic>
        <p:nvPicPr>
          <p:cNvPr id="141" name="Google Shape;141;p13"/>
          <p:cNvPicPr preferRelativeResize="0"/>
          <p:nvPr/>
        </p:nvPicPr>
        <p:blipFill>
          <a:blip r:embed="rId6">
            <a:alphaModFix/>
          </a:blip>
          <a:stretch>
            <a:fillRect/>
          </a:stretch>
        </p:blipFill>
        <p:spPr>
          <a:xfrm>
            <a:off x="8135875" y="4108500"/>
            <a:ext cx="846049" cy="846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Firmware Development</a:t>
            </a:r>
            <a:endParaRPr/>
          </a:p>
        </p:txBody>
      </p:sp>
      <p:sp>
        <p:nvSpPr>
          <p:cNvPr id="263" name="Google Shape;263;p22"/>
          <p:cNvSpPr txBox="1"/>
          <p:nvPr>
            <p:ph idx="1" type="body"/>
          </p:nvPr>
        </p:nvSpPr>
        <p:spPr>
          <a:xfrm>
            <a:off x="666750" y="1567550"/>
            <a:ext cx="4033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“Black Box” Communication Board</a:t>
            </a:r>
            <a:endParaRPr/>
          </a:p>
          <a:p>
            <a:pPr indent="0" lvl="0" marL="0" rtl="0" algn="l">
              <a:spcBef>
                <a:spcPts val="1200"/>
              </a:spcBef>
              <a:spcAft>
                <a:spcPts val="0"/>
              </a:spcAft>
              <a:buNone/>
            </a:pPr>
            <a:r>
              <a:rPr lang="en"/>
              <a:t>Serial to RS485 communication conversion</a:t>
            </a:r>
            <a:endParaRPr/>
          </a:p>
          <a:p>
            <a:pPr indent="0" lvl="0" marL="0" rtl="0" algn="l">
              <a:spcBef>
                <a:spcPts val="1200"/>
              </a:spcBef>
              <a:spcAft>
                <a:spcPts val="0"/>
              </a:spcAft>
              <a:buNone/>
            </a:pPr>
            <a:r>
              <a:rPr lang="en"/>
              <a:t>M0Dbus Network for the Mdrives</a:t>
            </a:r>
            <a:endParaRPr/>
          </a:p>
          <a:p>
            <a:pPr indent="0" lvl="0" marL="0" rtl="0" algn="l">
              <a:spcBef>
                <a:spcPts val="1200"/>
              </a:spcBef>
              <a:spcAft>
                <a:spcPts val="0"/>
              </a:spcAft>
              <a:buNone/>
            </a:pPr>
            <a:r>
              <a:rPr lang="en"/>
              <a:t>Python Libraries:</a:t>
            </a:r>
            <a:endParaRPr/>
          </a:p>
          <a:p>
            <a:pPr indent="457200" lvl="0" marL="0" rtl="0" algn="l">
              <a:spcBef>
                <a:spcPts val="1200"/>
              </a:spcBef>
              <a:spcAft>
                <a:spcPts val="0"/>
              </a:spcAft>
              <a:buNone/>
            </a:pPr>
            <a:r>
              <a:rPr lang="en" sz="1100"/>
              <a:t> PySerial, Miniterm, </a:t>
            </a:r>
            <a:endParaRPr sz="1100"/>
          </a:p>
          <a:p>
            <a:pPr indent="0" lvl="0" marL="0" rtl="0" algn="l">
              <a:lnSpc>
                <a:spcPct val="150000"/>
              </a:lnSpc>
              <a:spcBef>
                <a:spcPts val="1200"/>
              </a:spcBef>
              <a:spcAft>
                <a:spcPts val="1200"/>
              </a:spcAft>
              <a:buNone/>
            </a:pPr>
            <a:r>
              <a:rPr lang="en"/>
              <a:t>Learned to reset the base programming on the Mdrives’ build-in controllers using terminal applications. </a:t>
            </a:r>
            <a:endParaRPr sz="1100"/>
          </a:p>
        </p:txBody>
      </p:sp>
      <p:sp>
        <p:nvSpPr>
          <p:cNvPr id="264" name="Google Shape;264;p22"/>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t/>
            </a:r>
            <a:endParaRPr/>
          </a:p>
        </p:txBody>
      </p:sp>
      <p:pic>
        <p:nvPicPr>
          <p:cNvPr id="265" name="Google Shape;265;p22"/>
          <p:cNvPicPr preferRelativeResize="0"/>
          <p:nvPr/>
        </p:nvPicPr>
        <p:blipFill rotWithShape="1">
          <a:blip r:embed="rId3">
            <a:alphaModFix/>
          </a:blip>
          <a:srcRect b="14981" l="4870" r="9388" t="19076"/>
          <a:stretch/>
        </p:blipFill>
        <p:spPr>
          <a:xfrm>
            <a:off x="4904850" y="1129100"/>
            <a:ext cx="3307549" cy="3391626"/>
          </a:xfrm>
          <a:prstGeom prst="rect">
            <a:avLst/>
          </a:prstGeom>
          <a:noFill/>
          <a:ln>
            <a:noFill/>
          </a:ln>
        </p:spPr>
      </p:pic>
      <p:sp>
        <p:nvSpPr>
          <p:cNvPr id="266" name="Google Shape;266;p22"/>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
        <p:nvSpPr>
          <p:cNvPr id="267" name="Google Shape;26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Understanding the language</a:t>
            </a:r>
            <a:endParaRPr/>
          </a:p>
        </p:txBody>
      </p:sp>
      <p:pic>
        <p:nvPicPr>
          <p:cNvPr id="273" name="Google Shape;273;p23"/>
          <p:cNvPicPr preferRelativeResize="0"/>
          <p:nvPr/>
        </p:nvPicPr>
        <p:blipFill>
          <a:blip r:embed="rId3">
            <a:alphaModFix/>
          </a:blip>
          <a:stretch>
            <a:fillRect/>
          </a:stretch>
        </p:blipFill>
        <p:spPr>
          <a:xfrm>
            <a:off x="152400" y="922725"/>
            <a:ext cx="3863425" cy="1415100"/>
          </a:xfrm>
          <a:prstGeom prst="rect">
            <a:avLst/>
          </a:prstGeom>
          <a:noFill/>
          <a:ln>
            <a:noFill/>
          </a:ln>
        </p:spPr>
      </p:pic>
      <p:pic>
        <p:nvPicPr>
          <p:cNvPr id="274" name="Google Shape;274;p23"/>
          <p:cNvPicPr preferRelativeResize="0"/>
          <p:nvPr/>
        </p:nvPicPr>
        <p:blipFill>
          <a:blip r:embed="rId4">
            <a:alphaModFix/>
          </a:blip>
          <a:stretch>
            <a:fillRect/>
          </a:stretch>
        </p:blipFill>
        <p:spPr>
          <a:xfrm>
            <a:off x="4297025" y="922713"/>
            <a:ext cx="4615850" cy="1901380"/>
          </a:xfrm>
          <a:prstGeom prst="rect">
            <a:avLst/>
          </a:prstGeom>
          <a:noFill/>
          <a:ln>
            <a:noFill/>
          </a:ln>
        </p:spPr>
      </p:pic>
      <p:pic>
        <p:nvPicPr>
          <p:cNvPr id="275" name="Google Shape;275;p23"/>
          <p:cNvPicPr preferRelativeResize="0"/>
          <p:nvPr/>
        </p:nvPicPr>
        <p:blipFill>
          <a:blip r:embed="rId5">
            <a:alphaModFix/>
          </a:blip>
          <a:stretch>
            <a:fillRect/>
          </a:stretch>
        </p:blipFill>
        <p:spPr>
          <a:xfrm>
            <a:off x="152400" y="2401567"/>
            <a:ext cx="3898233" cy="1653483"/>
          </a:xfrm>
          <a:prstGeom prst="rect">
            <a:avLst/>
          </a:prstGeom>
          <a:noFill/>
          <a:ln>
            <a:noFill/>
          </a:ln>
        </p:spPr>
      </p:pic>
      <p:pic>
        <p:nvPicPr>
          <p:cNvPr id="276" name="Google Shape;276;p23"/>
          <p:cNvPicPr preferRelativeResize="0"/>
          <p:nvPr/>
        </p:nvPicPr>
        <p:blipFill>
          <a:blip r:embed="rId6">
            <a:alphaModFix/>
          </a:blip>
          <a:stretch>
            <a:fillRect/>
          </a:stretch>
        </p:blipFill>
        <p:spPr>
          <a:xfrm>
            <a:off x="152408" y="4144892"/>
            <a:ext cx="4101979" cy="1653482"/>
          </a:xfrm>
          <a:prstGeom prst="rect">
            <a:avLst/>
          </a:prstGeom>
          <a:noFill/>
          <a:ln>
            <a:noFill/>
          </a:ln>
        </p:spPr>
      </p:pic>
      <p:pic>
        <p:nvPicPr>
          <p:cNvPr id="277" name="Google Shape;277;p23"/>
          <p:cNvPicPr preferRelativeResize="0"/>
          <p:nvPr/>
        </p:nvPicPr>
        <p:blipFill>
          <a:blip r:embed="rId7">
            <a:alphaModFix/>
          </a:blip>
          <a:stretch>
            <a:fillRect/>
          </a:stretch>
        </p:blipFill>
        <p:spPr>
          <a:xfrm>
            <a:off x="5104112" y="3021442"/>
            <a:ext cx="3610088" cy="2090807"/>
          </a:xfrm>
          <a:prstGeom prst="rect">
            <a:avLst/>
          </a:prstGeom>
          <a:noFill/>
          <a:ln>
            <a:noFill/>
          </a:ln>
        </p:spPr>
      </p:pic>
      <p:sp>
        <p:nvSpPr>
          <p:cNvPr id="278" name="Google Shape;278;p23"/>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
        <p:nvSpPr>
          <p:cNvPr id="279" name="Google Shape;27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3" name="Shape 283"/>
        <p:cNvGrpSpPr/>
        <p:nvPr/>
      </p:nvGrpSpPr>
      <p:grpSpPr>
        <a:xfrm>
          <a:off x="0" y="0"/>
          <a:ext cx="0" cy="0"/>
          <a:chOff x="0" y="0"/>
          <a:chExt cx="0" cy="0"/>
        </a:xfrm>
      </p:grpSpPr>
      <p:cxnSp>
        <p:nvCxnSpPr>
          <p:cNvPr id="284" name="Google Shape;284;p24"/>
          <p:cNvCxnSpPr/>
          <p:nvPr/>
        </p:nvCxnSpPr>
        <p:spPr>
          <a:xfrm rot="10800000">
            <a:off x="1428350" y="2389925"/>
            <a:ext cx="5348100" cy="1355400"/>
          </a:xfrm>
          <a:prstGeom prst="bentConnector3">
            <a:avLst>
              <a:gd fmla="val 96003" name="adj1"/>
            </a:avLst>
          </a:prstGeom>
          <a:noFill/>
          <a:ln cap="flat" cmpd="sng" w="28575">
            <a:solidFill>
              <a:schemeClr val="dk2"/>
            </a:solidFill>
            <a:prstDash val="solid"/>
            <a:round/>
            <a:headEnd len="med" w="med" type="none"/>
            <a:tailEnd len="med" w="med" type="stealth"/>
          </a:ln>
        </p:spPr>
      </p:cxnSp>
      <p:sp>
        <p:nvSpPr>
          <p:cNvPr id="285" name="Google Shape;285;p24"/>
          <p:cNvSpPr txBox="1"/>
          <p:nvPr>
            <p:ph idx="4294967295" type="title"/>
          </p:nvPr>
        </p:nvSpPr>
        <p:spPr>
          <a:xfrm>
            <a:off x="2421000" y="101425"/>
            <a:ext cx="38010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M.L.M.L. Current Design</a:t>
            </a:r>
            <a:endParaRPr/>
          </a:p>
        </p:txBody>
      </p:sp>
      <p:pic>
        <p:nvPicPr>
          <p:cNvPr id="286" name="Google Shape;286;p24"/>
          <p:cNvPicPr preferRelativeResize="0"/>
          <p:nvPr/>
        </p:nvPicPr>
        <p:blipFill rotWithShape="1">
          <a:blip r:embed="rId3">
            <a:alphaModFix/>
          </a:blip>
          <a:srcRect b="9588" l="0" r="0" t="14127"/>
          <a:stretch/>
        </p:blipFill>
        <p:spPr>
          <a:xfrm rot="-5400000">
            <a:off x="3534474" y="2016414"/>
            <a:ext cx="2061124" cy="2096448"/>
          </a:xfrm>
          <a:prstGeom prst="rect">
            <a:avLst/>
          </a:prstGeom>
          <a:noFill/>
          <a:ln>
            <a:noFill/>
          </a:ln>
        </p:spPr>
      </p:pic>
      <p:pic>
        <p:nvPicPr>
          <p:cNvPr id="287" name="Google Shape;287;p24"/>
          <p:cNvPicPr preferRelativeResize="0"/>
          <p:nvPr/>
        </p:nvPicPr>
        <p:blipFill rotWithShape="1">
          <a:blip r:embed="rId4">
            <a:alphaModFix/>
          </a:blip>
          <a:srcRect b="23335" l="3629" r="-3630" t="15239"/>
          <a:stretch/>
        </p:blipFill>
        <p:spPr>
          <a:xfrm>
            <a:off x="1660038" y="4018900"/>
            <a:ext cx="1228451" cy="1006150"/>
          </a:xfrm>
          <a:prstGeom prst="rect">
            <a:avLst/>
          </a:prstGeom>
          <a:noFill/>
          <a:ln>
            <a:noFill/>
          </a:ln>
        </p:spPr>
      </p:pic>
      <p:pic>
        <p:nvPicPr>
          <p:cNvPr id="288" name="Google Shape;288;p24"/>
          <p:cNvPicPr preferRelativeResize="0"/>
          <p:nvPr/>
        </p:nvPicPr>
        <p:blipFill>
          <a:blip r:embed="rId5">
            <a:alphaModFix/>
          </a:blip>
          <a:stretch>
            <a:fillRect/>
          </a:stretch>
        </p:blipFill>
        <p:spPr>
          <a:xfrm rot="-5400000">
            <a:off x="6086" y="3301462"/>
            <a:ext cx="1471327" cy="1103499"/>
          </a:xfrm>
          <a:prstGeom prst="rect">
            <a:avLst/>
          </a:prstGeom>
          <a:noFill/>
          <a:ln>
            <a:noFill/>
          </a:ln>
        </p:spPr>
      </p:pic>
      <p:pic>
        <p:nvPicPr>
          <p:cNvPr id="289" name="Google Shape;289;p24"/>
          <p:cNvPicPr preferRelativeResize="0"/>
          <p:nvPr/>
        </p:nvPicPr>
        <p:blipFill>
          <a:blip r:embed="rId6">
            <a:alphaModFix/>
          </a:blip>
          <a:stretch>
            <a:fillRect/>
          </a:stretch>
        </p:blipFill>
        <p:spPr>
          <a:xfrm>
            <a:off x="6791655" y="3047938"/>
            <a:ext cx="2040675" cy="2040675"/>
          </a:xfrm>
          <a:prstGeom prst="rect">
            <a:avLst/>
          </a:prstGeom>
          <a:noFill/>
          <a:ln>
            <a:noFill/>
          </a:ln>
        </p:spPr>
      </p:pic>
      <p:pic>
        <p:nvPicPr>
          <p:cNvPr id="290" name="Google Shape;290;p24"/>
          <p:cNvPicPr preferRelativeResize="0"/>
          <p:nvPr/>
        </p:nvPicPr>
        <p:blipFill>
          <a:blip r:embed="rId7">
            <a:alphaModFix/>
          </a:blip>
          <a:stretch>
            <a:fillRect/>
          </a:stretch>
        </p:blipFill>
        <p:spPr>
          <a:xfrm>
            <a:off x="1748063" y="1293350"/>
            <a:ext cx="738200" cy="2157324"/>
          </a:xfrm>
          <a:prstGeom prst="rect">
            <a:avLst/>
          </a:prstGeom>
          <a:noFill/>
          <a:ln>
            <a:noFill/>
          </a:ln>
        </p:spPr>
      </p:pic>
      <p:pic>
        <p:nvPicPr>
          <p:cNvPr id="291" name="Google Shape;291;p24"/>
          <p:cNvPicPr preferRelativeResize="0"/>
          <p:nvPr/>
        </p:nvPicPr>
        <p:blipFill>
          <a:blip r:embed="rId7">
            <a:alphaModFix/>
          </a:blip>
          <a:stretch>
            <a:fillRect/>
          </a:stretch>
        </p:blipFill>
        <p:spPr>
          <a:xfrm>
            <a:off x="2544100" y="1293350"/>
            <a:ext cx="738200" cy="2157324"/>
          </a:xfrm>
          <a:prstGeom prst="rect">
            <a:avLst/>
          </a:prstGeom>
          <a:noFill/>
          <a:ln>
            <a:noFill/>
          </a:ln>
        </p:spPr>
      </p:pic>
      <p:sp>
        <p:nvSpPr>
          <p:cNvPr id="292" name="Google Shape;292;p24"/>
          <p:cNvSpPr txBox="1"/>
          <p:nvPr/>
        </p:nvSpPr>
        <p:spPr>
          <a:xfrm>
            <a:off x="3950775" y="1633875"/>
            <a:ext cx="12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Comm board</a:t>
            </a:r>
            <a:endParaRPr>
              <a:solidFill>
                <a:schemeClr val="lt1"/>
              </a:solidFill>
              <a:latin typeface="Roboto"/>
              <a:ea typeface="Roboto"/>
              <a:cs typeface="Roboto"/>
              <a:sym typeface="Roboto"/>
            </a:endParaRPr>
          </a:p>
        </p:txBody>
      </p:sp>
      <p:sp>
        <p:nvSpPr>
          <p:cNvPr id="293" name="Google Shape;293;p24"/>
          <p:cNvSpPr txBox="1"/>
          <p:nvPr/>
        </p:nvSpPr>
        <p:spPr>
          <a:xfrm>
            <a:off x="632875" y="4804800"/>
            <a:ext cx="102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S</a:t>
            </a:r>
            <a:r>
              <a:rPr lang="en" sz="1000">
                <a:solidFill>
                  <a:schemeClr val="lt1"/>
                </a:solidFill>
                <a:latin typeface="Roboto"/>
                <a:ea typeface="Roboto"/>
                <a:cs typeface="Roboto"/>
                <a:sym typeface="Roboto"/>
              </a:rPr>
              <a:t>pectrometer</a:t>
            </a:r>
            <a:endParaRPr>
              <a:solidFill>
                <a:schemeClr val="lt1"/>
              </a:solidFill>
            </a:endParaRPr>
          </a:p>
        </p:txBody>
      </p:sp>
      <p:sp>
        <p:nvSpPr>
          <p:cNvPr id="294" name="Google Shape;294;p24"/>
          <p:cNvSpPr/>
          <p:nvPr/>
        </p:nvSpPr>
        <p:spPr>
          <a:xfrm>
            <a:off x="1591625" y="3977025"/>
            <a:ext cx="1365300" cy="1089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24"/>
          <p:cNvGrpSpPr/>
          <p:nvPr/>
        </p:nvGrpSpPr>
        <p:grpSpPr>
          <a:xfrm>
            <a:off x="5627100" y="1441500"/>
            <a:ext cx="3463725" cy="1623300"/>
            <a:chOff x="5627100" y="1441500"/>
            <a:chExt cx="3463725" cy="1623300"/>
          </a:xfrm>
        </p:grpSpPr>
        <p:pic>
          <p:nvPicPr>
            <p:cNvPr id="296" name="Google Shape;296;p24"/>
            <p:cNvPicPr preferRelativeResize="0"/>
            <p:nvPr/>
          </p:nvPicPr>
          <p:blipFill rotWithShape="1">
            <a:blip r:embed="rId8">
              <a:alphaModFix/>
            </a:blip>
            <a:srcRect b="13778" l="0" r="0" t="0"/>
            <a:stretch/>
          </p:blipFill>
          <p:spPr>
            <a:xfrm>
              <a:off x="6334350" y="1501150"/>
              <a:ext cx="1289025" cy="1481952"/>
            </a:xfrm>
            <a:prstGeom prst="rect">
              <a:avLst/>
            </a:prstGeom>
            <a:noFill/>
            <a:ln>
              <a:noFill/>
            </a:ln>
          </p:spPr>
        </p:pic>
        <p:sp>
          <p:nvSpPr>
            <p:cNvPr id="297" name="Google Shape;297;p24"/>
            <p:cNvSpPr txBox="1"/>
            <p:nvPr/>
          </p:nvSpPr>
          <p:spPr>
            <a:xfrm>
              <a:off x="7637625" y="1493075"/>
              <a:ext cx="145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5v/24v power supply</a:t>
              </a:r>
              <a:endParaRPr sz="1000">
                <a:solidFill>
                  <a:schemeClr val="lt1"/>
                </a:solidFill>
                <a:latin typeface="Roboto"/>
                <a:ea typeface="Roboto"/>
                <a:cs typeface="Roboto"/>
                <a:sym typeface="Roboto"/>
              </a:endParaRPr>
            </a:p>
          </p:txBody>
        </p:sp>
        <p:cxnSp>
          <p:nvCxnSpPr>
            <p:cNvPr id="298" name="Google Shape;298;p24"/>
            <p:cNvCxnSpPr/>
            <p:nvPr/>
          </p:nvCxnSpPr>
          <p:spPr>
            <a:xfrm rot="10800000">
              <a:off x="5627100" y="2622475"/>
              <a:ext cx="633900" cy="8700"/>
            </a:xfrm>
            <a:prstGeom prst="straightConnector1">
              <a:avLst/>
            </a:prstGeom>
            <a:noFill/>
            <a:ln cap="flat" cmpd="sng" w="28575">
              <a:solidFill>
                <a:srgbClr val="FF00FF"/>
              </a:solidFill>
              <a:prstDash val="solid"/>
              <a:round/>
              <a:headEnd len="med" w="med" type="none"/>
              <a:tailEnd len="med" w="med" type="triangle"/>
            </a:ln>
          </p:spPr>
        </p:cxnSp>
        <p:sp>
          <p:nvSpPr>
            <p:cNvPr id="299" name="Google Shape;299;p24"/>
            <p:cNvSpPr/>
            <p:nvPr/>
          </p:nvSpPr>
          <p:spPr>
            <a:xfrm>
              <a:off x="6252300" y="1441500"/>
              <a:ext cx="1453200" cy="1623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4"/>
          <p:cNvSpPr/>
          <p:nvPr/>
        </p:nvSpPr>
        <p:spPr>
          <a:xfrm>
            <a:off x="130250" y="3065150"/>
            <a:ext cx="1228500" cy="15804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2969850" y="4072675"/>
            <a:ext cx="2040675" cy="842325"/>
          </a:xfrm>
          <a:custGeom>
            <a:rect b="b" l="l" r="r" t="t"/>
            <a:pathLst>
              <a:path extrusionOk="0" h="33693" w="81627">
                <a:moveTo>
                  <a:pt x="0" y="33693"/>
                </a:moveTo>
                <a:lnTo>
                  <a:pt x="81627" y="33346"/>
                </a:lnTo>
                <a:lnTo>
                  <a:pt x="81280" y="0"/>
                </a:lnTo>
              </a:path>
            </a:pathLst>
          </a:custGeom>
          <a:noFill/>
          <a:ln cap="flat" cmpd="sng" w="28575">
            <a:solidFill>
              <a:srgbClr val="FF0000"/>
            </a:solidFill>
            <a:prstDash val="solid"/>
            <a:round/>
            <a:headEnd len="med" w="med" type="none"/>
            <a:tailEnd len="med" w="med" type="stealth"/>
          </a:ln>
        </p:spPr>
      </p:sp>
      <p:sp>
        <p:nvSpPr>
          <p:cNvPr id="302" name="Google Shape;302;p24"/>
          <p:cNvSpPr/>
          <p:nvPr/>
        </p:nvSpPr>
        <p:spPr>
          <a:xfrm>
            <a:off x="1372025" y="3777425"/>
            <a:ext cx="3438775" cy="729450"/>
          </a:xfrm>
          <a:custGeom>
            <a:rect b="b" l="l" r="r" t="t"/>
            <a:pathLst>
              <a:path extrusionOk="0" h="29178" w="137551">
                <a:moveTo>
                  <a:pt x="0" y="0"/>
                </a:moveTo>
                <a:lnTo>
                  <a:pt x="68776" y="0"/>
                </a:lnTo>
                <a:lnTo>
                  <a:pt x="68776" y="29178"/>
                </a:lnTo>
                <a:lnTo>
                  <a:pt x="137551" y="28831"/>
                </a:lnTo>
                <a:lnTo>
                  <a:pt x="137551" y="12158"/>
                </a:lnTo>
              </a:path>
            </a:pathLst>
          </a:custGeom>
          <a:noFill/>
          <a:ln cap="flat" cmpd="sng" w="28575">
            <a:solidFill>
              <a:srgbClr val="FF9900"/>
            </a:solidFill>
            <a:prstDash val="solid"/>
            <a:round/>
            <a:headEnd len="med" w="med" type="none"/>
            <a:tailEnd len="med" w="med" type="stealth"/>
          </a:ln>
        </p:spPr>
      </p:sp>
      <p:sp>
        <p:nvSpPr>
          <p:cNvPr id="303" name="Google Shape;303;p24"/>
          <p:cNvSpPr/>
          <p:nvPr/>
        </p:nvSpPr>
        <p:spPr>
          <a:xfrm>
            <a:off x="1693325" y="1250450"/>
            <a:ext cx="1623900" cy="22578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2570400" y="3525600"/>
            <a:ext cx="1893050" cy="824975"/>
          </a:xfrm>
          <a:custGeom>
            <a:rect b="b" l="l" r="r" t="t"/>
            <a:pathLst>
              <a:path extrusionOk="0" h="32999" w="75722">
                <a:moveTo>
                  <a:pt x="0" y="0"/>
                </a:moveTo>
                <a:lnTo>
                  <a:pt x="347" y="3821"/>
                </a:lnTo>
                <a:lnTo>
                  <a:pt x="29177" y="3821"/>
                </a:lnTo>
                <a:lnTo>
                  <a:pt x="29525" y="32999"/>
                </a:lnTo>
                <a:lnTo>
                  <a:pt x="75375" y="32999"/>
                </a:lnTo>
                <a:lnTo>
                  <a:pt x="75722" y="22578"/>
                </a:lnTo>
              </a:path>
            </a:pathLst>
          </a:custGeom>
          <a:noFill/>
          <a:ln cap="flat" cmpd="sng" w="28575">
            <a:solidFill>
              <a:srgbClr val="9900FF"/>
            </a:solidFill>
            <a:prstDash val="solid"/>
            <a:round/>
            <a:headEnd len="med" w="med" type="none"/>
            <a:tailEnd len="med" w="med" type="stealth"/>
          </a:ln>
        </p:spPr>
      </p:sp>
      <p:sp>
        <p:nvSpPr>
          <p:cNvPr id="305" name="Google Shape;305;p24"/>
          <p:cNvSpPr txBox="1"/>
          <p:nvPr/>
        </p:nvSpPr>
        <p:spPr>
          <a:xfrm>
            <a:off x="1805800" y="966600"/>
            <a:ext cx="145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MilliGAT pumps</a:t>
            </a:r>
            <a:endParaRPr sz="1000">
              <a:solidFill>
                <a:schemeClr val="lt1"/>
              </a:solidFill>
              <a:latin typeface="Roboto"/>
              <a:ea typeface="Roboto"/>
              <a:cs typeface="Roboto"/>
              <a:sym typeface="Roboto"/>
            </a:endParaRPr>
          </a:p>
        </p:txBody>
      </p:sp>
      <p:sp>
        <p:nvSpPr>
          <p:cNvPr id="306" name="Google Shape;306;p24"/>
          <p:cNvSpPr txBox="1"/>
          <p:nvPr/>
        </p:nvSpPr>
        <p:spPr>
          <a:xfrm>
            <a:off x="162950" y="4582400"/>
            <a:ext cx="116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Valco servo valve</a:t>
            </a:r>
            <a:endParaRPr sz="1000">
              <a:solidFill>
                <a:schemeClr val="lt1"/>
              </a:solidFill>
              <a:latin typeface="Roboto"/>
              <a:ea typeface="Roboto"/>
              <a:cs typeface="Roboto"/>
              <a:sym typeface="Roboto"/>
            </a:endParaRPr>
          </a:p>
        </p:txBody>
      </p:sp>
      <p:grpSp>
        <p:nvGrpSpPr>
          <p:cNvPr id="307" name="Google Shape;307;p24"/>
          <p:cNvGrpSpPr/>
          <p:nvPr/>
        </p:nvGrpSpPr>
        <p:grpSpPr>
          <a:xfrm>
            <a:off x="5613324" y="3064699"/>
            <a:ext cx="3477663" cy="2007151"/>
            <a:chOff x="5613324" y="3064699"/>
            <a:chExt cx="3477663" cy="2007151"/>
          </a:xfrm>
        </p:grpSpPr>
        <p:pic>
          <p:nvPicPr>
            <p:cNvPr id="308" name="Google Shape;308;p24"/>
            <p:cNvPicPr preferRelativeResize="0"/>
            <p:nvPr/>
          </p:nvPicPr>
          <p:blipFill>
            <a:blip r:embed="rId9">
              <a:alphaModFix/>
            </a:blip>
            <a:stretch>
              <a:fillRect/>
            </a:stretch>
          </p:blipFill>
          <p:spPr>
            <a:xfrm>
              <a:off x="7576900" y="3309500"/>
              <a:ext cx="1453123" cy="1089861"/>
            </a:xfrm>
            <a:prstGeom prst="rect">
              <a:avLst/>
            </a:prstGeom>
            <a:noFill/>
            <a:ln>
              <a:noFill/>
            </a:ln>
          </p:spPr>
        </p:pic>
        <p:pic>
          <p:nvPicPr>
            <p:cNvPr id="309" name="Google Shape;309;p24"/>
            <p:cNvPicPr preferRelativeResize="0"/>
            <p:nvPr/>
          </p:nvPicPr>
          <p:blipFill>
            <a:blip r:embed="rId10">
              <a:alphaModFix/>
            </a:blip>
            <a:stretch>
              <a:fillRect/>
            </a:stretch>
          </p:blipFill>
          <p:spPr>
            <a:xfrm>
              <a:off x="6173124" y="3544450"/>
              <a:ext cx="1401475" cy="854897"/>
            </a:xfrm>
            <a:prstGeom prst="rect">
              <a:avLst/>
            </a:prstGeom>
            <a:noFill/>
            <a:ln>
              <a:noFill/>
            </a:ln>
          </p:spPr>
        </p:pic>
        <p:cxnSp>
          <p:nvCxnSpPr>
            <p:cNvPr id="310" name="Google Shape;310;p24"/>
            <p:cNvCxnSpPr>
              <a:stCxn id="309" idx="1"/>
              <a:endCxn id="286" idx="2"/>
            </p:cNvCxnSpPr>
            <p:nvPr/>
          </p:nvCxnSpPr>
          <p:spPr>
            <a:xfrm rot="10800000">
              <a:off x="5613324" y="3064699"/>
              <a:ext cx="559800" cy="907200"/>
            </a:xfrm>
            <a:prstGeom prst="bentConnector3">
              <a:avLst>
                <a:gd fmla="val 50006" name="adj1"/>
              </a:avLst>
            </a:prstGeom>
            <a:noFill/>
            <a:ln cap="flat" cmpd="sng" w="28575">
              <a:solidFill>
                <a:srgbClr val="0000FF"/>
              </a:solidFill>
              <a:prstDash val="solid"/>
              <a:round/>
              <a:headEnd len="med" w="med" type="none"/>
              <a:tailEnd len="med" w="med" type="stealth"/>
            </a:ln>
          </p:spPr>
        </p:cxnSp>
        <p:sp>
          <p:nvSpPr>
            <p:cNvPr id="311" name="Google Shape;311;p24"/>
            <p:cNvSpPr/>
            <p:nvPr/>
          </p:nvSpPr>
          <p:spPr>
            <a:xfrm>
              <a:off x="6173188" y="3147888"/>
              <a:ext cx="2917800" cy="15804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txBox="1"/>
            <p:nvPr/>
          </p:nvSpPr>
          <p:spPr>
            <a:xfrm>
              <a:off x="7087075" y="4733150"/>
              <a:ext cx="108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Flo EZ software</a:t>
              </a:r>
              <a:endParaRPr sz="1000">
                <a:solidFill>
                  <a:schemeClr val="lt1"/>
                </a:solidFill>
                <a:latin typeface="Roboto"/>
                <a:ea typeface="Roboto"/>
                <a:cs typeface="Roboto"/>
                <a:sym typeface="Roboto"/>
              </a:endParaRPr>
            </a:p>
          </p:txBody>
        </p:sp>
      </p:grpSp>
      <p:sp>
        <p:nvSpPr>
          <p:cNvPr id="313" name="Google Shape;313;p24"/>
          <p:cNvSpPr txBox="1"/>
          <p:nvPr/>
        </p:nvSpPr>
        <p:spPr>
          <a:xfrm>
            <a:off x="7111025" y="2958213"/>
            <a:ext cx="14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Microcontroller</a:t>
            </a:r>
            <a:endParaRPr/>
          </a:p>
        </p:txBody>
      </p:sp>
      <p:cxnSp>
        <p:nvCxnSpPr>
          <p:cNvPr id="314" name="Google Shape;314;p24"/>
          <p:cNvCxnSpPr/>
          <p:nvPr/>
        </p:nvCxnSpPr>
        <p:spPr>
          <a:xfrm flipH="1" rot="10800000">
            <a:off x="2969788" y="4594488"/>
            <a:ext cx="3801000" cy="16500"/>
          </a:xfrm>
          <a:prstGeom prst="straightConnector1">
            <a:avLst/>
          </a:prstGeom>
          <a:noFill/>
          <a:ln cap="flat" cmpd="sng" w="28575">
            <a:solidFill>
              <a:schemeClr val="lt1"/>
            </a:solidFill>
            <a:prstDash val="solid"/>
            <a:round/>
            <a:headEnd len="med" w="med" type="stealth"/>
            <a:tailEnd len="med" w="med" type="none"/>
          </a:ln>
        </p:spPr>
      </p:cxnSp>
      <p:grpSp>
        <p:nvGrpSpPr>
          <p:cNvPr id="315" name="Google Shape;315;p24"/>
          <p:cNvGrpSpPr/>
          <p:nvPr/>
        </p:nvGrpSpPr>
        <p:grpSpPr>
          <a:xfrm>
            <a:off x="3282300" y="1528888"/>
            <a:ext cx="2078400" cy="1979363"/>
            <a:chOff x="5627100" y="1085438"/>
            <a:chExt cx="2078400" cy="1979363"/>
          </a:xfrm>
        </p:grpSpPr>
        <p:pic>
          <p:nvPicPr>
            <p:cNvPr id="316" name="Google Shape;316;p24"/>
            <p:cNvPicPr preferRelativeResize="0"/>
            <p:nvPr/>
          </p:nvPicPr>
          <p:blipFill rotWithShape="1">
            <a:blip r:embed="rId8">
              <a:alphaModFix/>
            </a:blip>
            <a:srcRect b="13778" l="0" r="0" t="0"/>
            <a:stretch/>
          </p:blipFill>
          <p:spPr>
            <a:xfrm>
              <a:off x="6334350" y="1501150"/>
              <a:ext cx="1289025" cy="1481952"/>
            </a:xfrm>
            <a:prstGeom prst="rect">
              <a:avLst/>
            </a:prstGeom>
            <a:noFill/>
            <a:ln>
              <a:noFill/>
            </a:ln>
          </p:spPr>
        </p:pic>
        <p:sp>
          <p:nvSpPr>
            <p:cNvPr id="317" name="Google Shape;317;p24"/>
            <p:cNvSpPr txBox="1"/>
            <p:nvPr/>
          </p:nvSpPr>
          <p:spPr>
            <a:xfrm>
              <a:off x="6252288" y="1085438"/>
              <a:ext cx="145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5v/24v power supply</a:t>
              </a:r>
              <a:endParaRPr sz="1000">
                <a:solidFill>
                  <a:schemeClr val="lt1"/>
                </a:solidFill>
                <a:latin typeface="Roboto"/>
                <a:ea typeface="Roboto"/>
                <a:cs typeface="Roboto"/>
                <a:sym typeface="Roboto"/>
              </a:endParaRPr>
            </a:p>
          </p:txBody>
        </p:sp>
        <p:cxnSp>
          <p:nvCxnSpPr>
            <p:cNvPr id="318" name="Google Shape;318;p24"/>
            <p:cNvCxnSpPr/>
            <p:nvPr/>
          </p:nvCxnSpPr>
          <p:spPr>
            <a:xfrm rot="10800000">
              <a:off x="5627100" y="2622475"/>
              <a:ext cx="633900" cy="8700"/>
            </a:xfrm>
            <a:prstGeom prst="straightConnector1">
              <a:avLst/>
            </a:prstGeom>
            <a:noFill/>
            <a:ln cap="flat" cmpd="sng" w="28575">
              <a:solidFill>
                <a:srgbClr val="FF00FF"/>
              </a:solidFill>
              <a:prstDash val="solid"/>
              <a:round/>
              <a:headEnd len="med" w="med" type="none"/>
              <a:tailEnd len="med" w="med" type="triangle"/>
            </a:ln>
          </p:spPr>
        </p:cxnSp>
        <p:sp>
          <p:nvSpPr>
            <p:cNvPr id="319" name="Google Shape;319;p24"/>
            <p:cNvSpPr/>
            <p:nvPr/>
          </p:nvSpPr>
          <p:spPr>
            <a:xfrm>
              <a:off x="6252300" y="1441500"/>
              <a:ext cx="1453200" cy="1623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24"/>
          <p:cNvSpPr/>
          <p:nvPr/>
        </p:nvSpPr>
        <p:spPr>
          <a:xfrm>
            <a:off x="3004575" y="3499550"/>
            <a:ext cx="1432825" cy="547075"/>
          </a:xfrm>
          <a:custGeom>
            <a:rect b="b" l="l" r="r" t="t"/>
            <a:pathLst>
              <a:path extrusionOk="0" h="21883" w="57313">
                <a:moveTo>
                  <a:pt x="57313" y="0"/>
                </a:moveTo>
                <a:lnTo>
                  <a:pt x="57313" y="21536"/>
                </a:lnTo>
                <a:lnTo>
                  <a:pt x="0" y="21883"/>
                </a:lnTo>
              </a:path>
            </a:pathLst>
          </a:custGeom>
          <a:noFill/>
          <a:ln cap="flat" cmpd="sng" w="28575">
            <a:solidFill>
              <a:srgbClr val="FF00FF"/>
            </a:solidFill>
            <a:prstDash val="solid"/>
            <a:round/>
            <a:headEnd len="med" w="med" type="none"/>
            <a:tailEnd len="med" w="med" type="stealth"/>
          </a:ln>
        </p:spPr>
      </p:sp>
      <p:sp>
        <p:nvSpPr>
          <p:cNvPr id="321" name="Google Shape;321;p24"/>
          <p:cNvSpPr/>
          <p:nvPr/>
        </p:nvSpPr>
        <p:spPr>
          <a:xfrm>
            <a:off x="1389400" y="3516925"/>
            <a:ext cx="2787500" cy="260500"/>
          </a:xfrm>
          <a:custGeom>
            <a:rect b="b" l="l" r="r" t="t"/>
            <a:pathLst>
              <a:path extrusionOk="0" h="10420" w="111500">
                <a:moveTo>
                  <a:pt x="111500" y="0"/>
                </a:moveTo>
                <a:lnTo>
                  <a:pt x="111500" y="10420"/>
                </a:lnTo>
                <a:lnTo>
                  <a:pt x="0" y="10420"/>
                </a:lnTo>
              </a:path>
            </a:pathLst>
          </a:custGeom>
          <a:noFill/>
          <a:ln cap="flat" cmpd="sng" w="28575">
            <a:solidFill>
              <a:srgbClr val="FF00FF"/>
            </a:solidFill>
            <a:prstDash val="solid"/>
            <a:round/>
            <a:headEnd len="med" w="med" type="none"/>
            <a:tailEnd len="med" w="med" type="stealth"/>
          </a:ln>
        </p:spPr>
      </p:sp>
      <p:sp>
        <p:nvSpPr>
          <p:cNvPr id="322" name="Google Shape;322;p24"/>
          <p:cNvSpPr/>
          <p:nvPr/>
        </p:nvSpPr>
        <p:spPr>
          <a:xfrm>
            <a:off x="1389400" y="3868538"/>
            <a:ext cx="5401300" cy="17375"/>
          </a:xfrm>
          <a:custGeom>
            <a:rect b="b" l="l" r="r" t="t"/>
            <a:pathLst>
              <a:path extrusionOk="0" h="695" w="216052">
                <a:moveTo>
                  <a:pt x="216052" y="0"/>
                </a:moveTo>
                <a:lnTo>
                  <a:pt x="0" y="695"/>
                </a:lnTo>
              </a:path>
            </a:pathLst>
          </a:custGeom>
          <a:noFill/>
          <a:ln cap="flat" cmpd="sng" w="28575">
            <a:solidFill>
              <a:srgbClr val="FF9900"/>
            </a:solidFill>
            <a:prstDash val="solid"/>
            <a:round/>
            <a:headEnd len="med" w="med" type="none"/>
            <a:tailEnd len="med" w="med" type="stealth"/>
          </a:ln>
        </p:spPr>
      </p:sp>
      <p:sp>
        <p:nvSpPr>
          <p:cNvPr id="323" name="Google Shape;323;p24"/>
          <p:cNvSpPr/>
          <p:nvPr/>
        </p:nvSpPr>
        <p:spPr>
          <a:xfrm>
            <a:off x="3343250" y="1510975"/>
            <a:ext cx="3427460" cy="1901750"/>
          </a:xfrm>
          <a:custGeom>
            <a:rect b="b" l="l" r="r" t="t"/>
            <a:pathLst>
              <a:path extrusionOk="0" h="76070" w="147624">
                <a:moveTo>
                  <a:pt x="147624" y="76070"/>
                </a:moveTo>
                <a:lnTo>
                  <a:pt x="105247" y="76070"/>
                </a:lnTo>
                <a:lnTo>
                  <a:pt x="105247" y="347"/>
                </a:lnTo>
                <a:lnTo>
                  <a:pt x="0" y="0"/>
                </a:lnTo>
              </a:path>
            </a:pathLst>
          </a:custGeom>
          <a:noFill/>
          <a:ln cap="flat" cmpd="sng" w="28575">
            <a:solidFill>
              <a:schemeClr val="lt1"/>
            </a:solidFill>
            <a:prstDash val="solid"/>
            <a:round/>
            <a:headEnd len="med" w="med" type="none"/>
            <a:tailEnd len="med" w="med" type="stealth"/>
          </a:ln>
        </p:spPr>
      </p:sp>
      <p:sp>
        <p:nvSpPr>
          <p:cNvPr id="324" name="Google Shape;324;p24"/>
          <p:cNvSpPr txBox="1"/>
          <p:nvPr/>
        </p:nvSpPr>
        <p:spPr>
          <a:xfrm>
            <a:off x="2821500" y="1095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lt1"/>
                </a:solidFill>
                <a:latin typeface="Merriweather"/>
                <a:ea typeface="Merriweather"/>
                <a:cs typeface="Merriweather"/>
                <a:sym typeface="Merriweather"/>
              </a:rPr>
              <a:t>Revised Design</a:t>
            </a:r>
            <a:endParaRPr/>
          </a:p>
        </p:txBody>
      </p:sp>
      <p:sp>
        <p:nvSpPr>
          <p:cNvPr id="325" name="Google Shape;325;p24"/>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Tracy Hunter</a:t>
            </a:r>
            <a:endParaRPr sz="900">
              <a:solidFill>
                <a:schemeClr val="lt1"/>
              </a:solidFill>
            </a:endParaRPr>
          </a:p>
        </p:txBody>
      </p:sp>
      <p:pic>
        <p:nvPicPr>
          <p:cNvPr id="326" name="Google Shape;326;p24"/>
          <p:cNvPicPr preferRelativeResize="0"/>
          <p:nvPr/>
        </p:nvPicPr>
        <p:blipFill>
          <a:blip r:embed="rId11">
            <a:alphaModFix/>
          </a:blip>
          <a:stretch>
            <a:fillRect/>
          </a:stretch>
        </p:blipFill>
        <p:spPr>
          <a:xfrm>
            <a:off x="6791638" y="3385736"/>
            <a:ext cx="2040673" cy="1350139"/>
          </a:xfrm>
          <a:prstGeom prst="rect">
            <a:avLst/>
          </a:prstGeom>
          <a:noFill/>
          <a:ln>
            <a:noFill/>
          </a:ln>
        </p:spPr>
      </p:pic>
      <p:sp>
        <p:nvSpPr>
          <p:cNvPr id="327" name="Google Shape;327;p24"/>
          <p:cNvSpPr txBox="1"/>
          <p:nvPr/>
        </p:nvSpPr>
        <p:spPr>
          <a:xfrm>
            <a:off x="3065025" y="704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Merriweather"/>
                <a:ea typeface="Merriweather"/>
                <a:cs typeface="Merriweather"/>
                <a:sym typeface="Merriweather"/>
              </a:rPr>
              <a:t>Final</a:t>
            </a:r>
            <a:r>
              <a:rPr b="1" lang="en" sz="2800">
                <a:solidFill>
                  <a:schemeClr val="lt1"/>
                </a:solidFill>
                <a:latin typeface="Merriweather"/>
                <a:ea typeface="Merriweather"/>
                <a:cs typeface="Merriweather"/>
                <a:sym typeface="Merriweather"/>
              </a:rPr>
              <a:t> Design</a:t>
            </a:r>
            <a:endParaRPr b="1"/>
          </a:p>
        </p:txBody>
      </p:sp>
      <p:cxnSp>
        <p:nvCxnSpPr>
          <p:cNvPr id="328" name="Google Shape;328;p24"/>
          <p:cNvCxnSpPr/>
          <p:nvPr/>
        </p:nvCxnSpPr>
        <p:spPr>
          <a:xfrm rot="10800000">
            <a:off x="5629138" y="3228006"/>
            <a:ext cx="1162500" cy="832800"/>
          </a:xfrm>
          <a:prstGeom prst="bentConnector3">
            <a:avLst>
              <a:gd fmla="val 50000" name="adj1"/>
            </a:avLst>
          </a:prstGeom>
          <a:noFill/>
          <a:ln cap="flat" cmpd="sng" w="28575">
            <a:solidFill>
              <a:schemeClr val="dk2"/>
            </a:solidFill>
            <a:prstDash val="solid"/>
            <a:round/>
            <a:headEnd len="med" w="med" type="none"/>
            <a:tailEnd len="med" w="med" type="stealth"/>
          </a:ln>
        </p:spPr>
      </p:cxnSp>
      <p:sp>
        <p:nvSpPr>
          <p:cNvPr id="329" name="Google Shape;329;p24"/>
          <p:cNvSpPr txBox="1"/>
          <p:nvPr/>
        </p:nvSpPr>
        <p:spPr>
          <a:xfrm>
            <a:off x="7111038" y="3047938"/>
            <a:ext cx="14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Raspberry Pi 4</a:t>
            </a:r>
            <a:endParaRPr>
              <a:solidFill>
                <a:schemeClr val="lt1"/>
              </a:solidFill>
            </a:endParaRPr>
          </a:p>
        </p:txBody>
      </p:sp>
      <p:cxnSp>
        <p:nvCxnSpPr>
          <p:cNvPr id="330" name="Google Shape;330;p24"/>
          <p:cNvCxnSpPr/>
          <p:nvPr/>
        </p:nvCxnSpPr>
        <p:spPr>
          <a:xfrm rot="10800000">
            <a:off x="3362975" y="1698400"/>
            <a:ext cx="416100" cy="326100"/>
          </a:xfrm>
          <a:prstGeom prst="bentConnector3">
            <a:avLst>
              <a:gd fmla="val -1352" name="adj1"/>
            </a:avLst>
          </a:prstGeom>
          <a:noFill/>
          <a:ln cap="flat" cmpd="sng" w="28575">
            <a:solidFill>
              <a:srgbClr val="0000FF"/>
            </a:solidFill>
            <a:prstDash val="solid"/>
            <a:round/>
            <a:headEnd len="med" w="med" type="none"/>
            <a:tailEnd len="med" w="med" type="stealth"/>
          </a:ln>
        </p:spPr>
      </p:cxnSp>
      <p:cxnSp>
        <p:nvCxnSpPr>
          <p:cNvPr id="331" name="Google Shape;331;p24"/>
          <p:cNvCxnSpPr/>
          <p:nvPr/>
        </p:nvCxnSpPr>
        <p:spPr>
          <a:xfrm flipH="1">
            <a:off x="1383400" y="3666600"/>
            <a:ext cx="2142600" cy="600"/>
          </a:xfrm>
          <a:prstGeom prst="bentConnector3">
            <a:avLst>
              <a:gd fmla="val 50000" name="adj1"/>
            </a:avLst>
          </a:prstGeom>
          <a:noFill/>
          <a:ln cap="flat" cmpd="sng" w="28575">
            <a:solidFill>
              <a:srgbClr val="0000FF"/>
            </a:solidFill>
            <a:prstDash val="solid"/>
            <a:round/>
            <a:headEnd len="med" w="med" type="none"/>
            <a:tailEnd len="med" w="med" type="stealth"/>
          </a:ln>
        </p:spPr>
      </p:cxnSp>
      <p:pic>
        <p:nvPicPr>
          <p:cNvPr id="332" name="Google Shape;332;p24"/>
          <p:cNvPicPr preferRelativeResize="0"/>
          <p:nvPr/>
        </p:nvPicPr>
        <p:blipFill rotWithShape="1">
          <a:blip r:embed="rId12">
            <a:alphaModFix/>
          </a:blip>
          <a:srcRect b="28519" l="1558" r="12338" t="32998"/>
          <a:stretch/>
        </p:blipFill>
        <p:spPr>
          <a:xfrm>
            <a:off x="151175" y="1641475"/>
            <a:ext cx="1266376" cy="1006152"/>
          </a:xfrm>
          <a:prstGeom prst="rect">
            <a:avLst/>
          </a:prstGeom>
          <a:noFill/>
          <a:ln>
            <a:noFill/>
          </a:ln>
        </p:spPr>
      </p:pic>
      <p:sp>
        <p:nvSpPr>
          <p:cNvPr id="333" name="Google Shape;333;p24"/>
          <p:cNvSpPr txBox="1"/>
          <p:nvPr/>
        </p:nvSpPr>
        <p:spPr>
          <a:xfrm>
            <a:off x="397953" y="2539093"/>
            <a:ext cx="77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Aux Motor</a:t>
            </a:r>
            <a:endParaRPr sz="10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800"/>
                                        <p:tgtEl>
                                          <p:spTgt spid="307"/>
                                        </p:tgtEl>
                                      </p:cBhvr>
                                    </p:animEffect>
                                    <p:set>
                                      <p:cBhvr>
                                        <p:cTn dur="1" fill="hold">
                                          <p:stCondLst>
                                            <p:cond delay="800"/>
                                          </p:stCondLst>
                                        </p:cTn>
                                        <p:tgtEl>
                                          <p:spTgt spid="3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800"/>
                                        <p:tgtEl>
                                          <p:spTgt spid="286"/>
                                        </p:tgtEl>
                                      </p:cBhvr>
                                    </p:animEffect>
                                    <p:set>
                                      <p:cBhvr>
                                        <p:cTn dur="1" fill="hold">
                                          <p:stCondLst>
                                            <p:cond delay="800"/>
                                          </p:stCondLst>
                                        </p:cTn>
                                        <p:tgtEl>
                                          <p:spTgt spid="28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xit" presetID="10" presetSubtype="0">
                                  <p:stCondLst>
                                    <p:cond delay="0"/>
                                  </p:stCondLst>
                                  <p:childTnLst>
                                    <p:animEffect filter="fade" transition="out">
                                      <p:cBhvr>
                                        <p:cTn dur="800"/>
                                        <p:tgtEl>
                                          <p:spTgt spid="292"/>
                                        </p:tgtEl>
                                      </p:cBhvr>
                                    </p:animEffect>
                                    <p:set>
                                      <p:cBhvr>
                                        <p:cTn dur="1" fill="hold">
                                          <p:stCondLst>
                                            <p:cond delay="800"/>
                                          </p:stCondLst>
                                        </p:cTn>
                                        <p:tgtEl>
                                          <p:spTgt spid="29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xit" presetID="10" presetSubtype="0">
                                  <p:stCondLst>
                                    <p:cond delay="0"/>
                                  </p:stCondLst>
                                  <p:childTnLst>
                                    <p:animEffect filter="fade" transition="out">
                                      <p:cBhvr>
                                        <p:cTn dur="1000"/>
                                        <p:tgtEl>
                                          <p:spTgt spid="295"/>
                                        </p:tgtEl>
                                      </p:cBhvr>
                                    </p:animEffect>
                                    <p:set>
                                      <p:cBhvr>
                                        <p:cTn dur="1" fill="hold">
                                          <p:stCondLst>
                                            <p:cond delay="1000"/>
                                          </p:stCondLst>
                                        </p:cTn>
                                        <p:tgtEl>
                                          <p:spTgt spid="2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600"/>
                                        <p:tgtEl>
                                          <p:spTgt spid="284"/>
                                        </p:tgtEl>
                                      </p:cBhvr>
                                    </p:animEffect>
                                  </p:childTnLst>
                                </p:cTn>
                              </p:par>
                              <p:par>
                                <p:cTn fill="hold" nodeType="withEffect" presetClass="exit" presetID="10" presetSubtype="0">
                                  <p:stCondLst>
                                    <p:cond delay="0"/>
                                  </p:stCondLst>
                                  <p:childTnLst>
                                    <p:animEffect filter="fade" transition="out">
                                      <p:cBhvr>
                                        <p:cTn dur="1000"/>
                                        <p:tgtEl>
                                          <p:spTgt spid="301"/>
                                        </p:tgtEl>
                                      </p:cBhvr>
                                    </p:animEffect>
                                    <p:set>
                                      <p:cBhvr>
                                        <p:cTn dur="1" fill="hold">
                                          <p:stCondLst>
                                            <p:cond delay="1000"/>
                                          </p:stCondLst>
                                        </p:cTn>
                                        <p:tgtEl>
                                          <p:spTgt spid="3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2"/>
                                        </p:tgtEl>
                                      </p:cBhvr>
                                    </p:animEffect>
                                    <p:set>
                                      <p:cBhvr>
                                        <p:cTn dur="1" fill="hold">
                                          <p:stCondLst>
                                            <p:cond delay="1000"/>
                                          </p:stCondLst>
                                        </p:cTn>
                                        <p:tgtEl>
                                          <p:spTgt spid="3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4"/>
                                        </p:tgtEl>
                                      </p:cBhvr>
                                    </p:animEffect>
                                    <p:set>
                                      <p:cBhvr>
                                        <p:cTn dur="1" fill="hold">
                                          <p:stCondLst>
                                            <p:cond delay="1000"/>
                                          </p:stCondLst>
                                        </p:cTn>
                                        <p:tgtEl>
                                          <p:spTgt spid="3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5"/>
                                        </p:tgtEl>
                                      </p:cBhvr>
                                    </p:animEffect>
                                    <p:set>
                                      <p:cBhvr>
                                        <p:cTn dur="1" fill="hold">
                                          <p:stCondLst>
                                            <p:cond delay="1000"/>
                                          </p:stCondLst>
                                        </p:cTn>
                                        <p:tgtEl>
                                          <p:spTgt spid="2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xit" presetID="10" presetSubtype="0">
                                  <p:stCondLst>
                                    <p:cond delay="0"/>
                                  </p:stCondLst>
                                  <p:childTnLst>
                                    <p:animEffect filter="fade" transition="out">
                                      <p:cBhvr>
                                        <p:cTn dur="1000"/>
                                        <p:tgtEl>
                                          <p:spTgt spid="289"/>
                                        </p:tgtEl>
                                      </p:cBhvr>
                                    </p:animEffect>
                                    <p:set>
                                      <p:cBhvr>
                                        <p:cTn dur="1" fill="hold">
                                          <p:stCondLst>
                                            <p:cond delay="1000"/>
                                          </p:stCondLst>
                                        </p:cTn>
                                        <p:tgtEl>
                                          <p:spTgt spid="2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15"/>
                                        </p:tgtEl>
                                      </p:cBhvr>
                                    </p:animEffect>
                                    <p:set>
                                      <p:cBhvr>
                                        <p:cTn dur="1" fill="hold">
                                          <p:stCondLst>
                                            <p:cond delay="1000"/>
                                          </p:stCondLst>
                                        </p:cTn>
                                        <p:tgtEl>
                                          <p:spTgt spid="3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4"/>
                                        </p:tgtEl>
                                      </p:cBhvr>
                                    </p:animEffect>
                                    <p:set>
                                      <p:cBhvr>
                                        <p:cTn dur="1" fill="hold">
                                          <p:stCondLst>
                                            <p:cond delay="1000"/>
                                          </p:stCondLst>
                                        </p:cTn>
                                        <p:tgtEl>
                                          <p:spTgt spid="3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xit" presetID="10" presetSubtype="0">
                                  <p:stCondLst>
                                    <p:cond delay="0"/>
                                  </p:stCondLst>
                                  <p:childTnLst>
                                    <p:animEffect filter="fade" transition="out">
                                      <p:cBhvr>
                                        <p:cTn dur="1000"/>
                                        <p:tgtEl>
                                          <p:spTgt spid="313"/>
                                        </p:tgtEl>
                                      </p:cBhvr>
                                    </p:animEffect>
                                    <p:set>
                                      <p:cBhvr>
                                        <p:cTn dur="1" fill="hold">
                                          <p:stCondLst>
                                            <p:cond delay="1000"/>
                                          </p:stCondLst>
                                        </p:cTn>
                                        <p:tgtEl>
                                          <p:spTgt spid="3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2"/>
                                        </p:tgtEl>
                                      </p:cBhvr>
                                    </p:animEffect>
                                    <p:set>
                                      <p:cBhvr>
                                        <p:cTn dur="1" fill="hold">
                                          <p:stCondLst>
                                            <p:cond delay="1000"/>
                                          </p:stCondLst>
                                        </p:cTn>
                                        <p:tgtEl>
                                          <p:spTgt spid="3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3"/>
                                        </p:tgtEl>
                                      </p:cBhvr>
                                    </p:animEffect>
                                    <p:set>
                                      <p:cBhvr>
                                        <p:cTn dur="1" fill="hold">
                                          <p:stCondLst>
                                            <p:cond delay="1000"/>
                                          </p:stCondLst>
                                        </p:cTn>
                                        <p:tgtEl>
                                          <p:spTgt spid="32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xit" presetID="10" presetSubtype="0">
                                  <p:stCondLst>
                                    <p:cond delay="0"/>
                                  </p:stCondLst>
                                  <p:childTnLst>
                                    <p:animEffect filter="fade" transition="out">
                                      <p:cBhvr>
                                        <p:cTn dur="1000"/>
                                        <p:tgtEl>
                                          <p:spTgt spid="321"/>
                                        </p:tgtEl>
                                      </p:cBhvr>
                                    </p:animEffect>
                                    <p:set>
                                      <p:cBhvr>
                                        <p:cTn dur="1" fill="hold">
                                          <p:stCondLst>
                                            <p:cond delay="1000"/>
                                          </p:stCondLst>
                                        </p:cTn>
                                        <p:tgtEl>
                                          <p:spTgt spid="3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0"/>
                                        </p:tgtEl>
                                      </p:cBhvr>
                                    </p:animEffect>
                                    <p:set>
                                      <p:cBhvr>
                                        <p:cTn dur="1" fill="hold">
                                          <p:stCondLst>
                                            <p:cond delay="1000"/>
                                          </p:stCondLst>
                                        </p:cTn>
                                        <p:tgtEl>
                                          <p:spTgt spid="3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CONTROLLING THE CHEM  VALVE</a:t>
            </a:r>
            <a:endParaRPr/>
          </a:p>
        </p:txBody>
      </p:sp>
      <p:pic>
        <p:nvPicPr>
          <p:cNvPr id="339" name="Google Shape;339;p25"/>
          <p:cNvPicPr preferRelativeResize="0"/>
          <p:nvPr/>
        </p:nvPicPr>
        <p:blipFill>
          <a:blip r:embed="rId3">
            <a:alphaModFix/>
          </a:blip>
          <a:stretch>
            <a:fillRect/>
          </a:stretch>
        </p:blipFill>
        <p:spPr>
          <a:xfrm>
            <a:off x="5137739" y="1442200"/>
            <a:ext cx="3824910" cy="3108066"/>
          </a:xfrm>
          <a:prstGeom prst="rect">
            <a:avLst/>
          </a:prstGeom>
          <a:noFill/>
          <a:ln>
            <a:noFill/>
          </a:ln>
        </p:spPr>
      </p:pic>
      <p:sp>
        <p:nvSpPr>
          <p:cNvPr id="340" name="Google Shape;340;p25"/>
          <p:cNvSpPr txBox="1"/>
          <p:nvPr/>
        </p:nvSpPr>
        <p:spPr>
          <a:xfrm>
            <a:off x="7138550" y="4358425"/>
            <a:ext cx="34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FF00"/>
                </a:solidFill>
                <a:latin typeface="Lato"/>
                <a:ea typeface="Lato"/>
                <a:cs typeface="Lato"/>
                <a:sym typeface="Lato"/>
              </a:rPr>
              <a:t>1</a:t>
            </a:r>
            <a:endParaRPr b="1" sz="1800">
              <a:solidFill>
                <a:srgbClr val="00FF00"/>
              </a:solidFill>
              <a:latin typeface="Lato"/>
              <a:ea typeface="Lato"/>
              <a:cs typeface="Lato"/>
              <a:sym typeface="Lato"/>
            </a:endParaRPr>
          </a:p>
        </p:txBody>
      </p:sp>
      <p:sp>
        <p:nvSpPr>
          <p:cNvPr id="341" name="Google Shape;341;p25"/>
          <p:cNvSpPr txBox="1"/>
          <p:nvPr/>
        </p:nvSpPr>
        <p:spPr>
          <a:xfrm>
            <a:off x="6572525" y="1851225"/>
            <a:ext cx="2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FF00"/>
                </a:solidFill>
                <a:latin typeface="Lato"/>
                <a:ea typeface="Lato"/>
                <a:cs typeface="Lato"/>
                <a:sym typeface="Lato"/>
              </a:rPr>
              <a:t>3</a:t>
            </a:r>
            <a:endParaRPr b="1" sz="1800">
              <a:solidFill>
                <a:srgbClr val="00FF00"/>
              </a:solidFill>
              <a:latin typeface="Lato"/>
              <a:ea typeface="Lato"/>
              <a:cs typeface="Lato"/>
              <a:sym typeface="Lato"/>
            </a:endParaRPr>
          </a:p>
        </p:txBody>
      </p:sp>
      <p:sp>
        <p:nvSpPr>
          <p:cNvPr id="342" name="Google Shape;342;p25"/>
          <p:cNvSpPr txBox="1"/>
          <p:nvPr/>
        </p:nvSpPr>
        <p:spPr>
          <a:xfrm>
            <a:off x="7401000" y="2937263"/>
            <a:ext cx="2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FF00"/>
                </a:solidFill>
                <a:latin typeface="Lato"/>
                <a:ea typeface="Lato"/>
                <a:cs typeface="Lato"/>
                <a:sym typeface="Lato"/>
              </a:rPr>
              <a:t>2</a:t>
            </a:r>
            <a:endParaRPr b="1" sz="1800">
              <a:solidFill>
                <a:srgbClr val="00FF00"/>
              </a:solidFill>
            </a:endParaRPr>
          </a:p>
        </p:txBody>
      </p:sp>
      <p:sp>
        <p:nvSpPr>
          <p:cNvPr id="343" name="Google Shape;343;p25"/>
          <p:cNvSpPr txBox="1"/>
          <p:nvPr/>
        </p:nvSpPr>
        <p:spPr>
          <a:xfrm>
            <a:off x="5696850" y="2110050"/>
            <a:ext cx="2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FF00"/>
                </a:solidFill>
                <a:latin typeface="Lato"/>
                <a:ea typeface="Lato"/>
                <a:cs typeface="Lato"/>
                <a:sym typeface="Lato"/>
              </a:rPr>
              <a:t>4</a:t>
            </a:r>
            <a:endParaRPr b="1" sz="1800">
              <a:solidFill>
                <a:srgbClr val="00FF00"/>
              </a:solidFill>
              <a:latin typeface="Lato"/>
              <a:ea typeface="Lato"/>
              <a:cs typeface="Lato"/>
              <a:sym typeface="Lato"/>
            </a:endParaRPr>
          </a:p>
        </p:txBody>
      </p:sp>
      <p:sp>
        <p:nvSpPr>
          <p:cNvPr id="344" name="Google Shape;344;p25"/>
          <p:cNvSpPr txBox="1"/>
          <p:nvPr/>
        </p:nvSpPr>
        <p:spPr>
          <a:xfrm>
            <a:off x="5328000" y="3299950"/>
            <a:ext cx="2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FF00"/>
                </a:solidFill>
                <a:latin typeface="Lato"/>
                <a:ea typeface="Lato"/>
                <a:cs typeface="Lato"/>
                <a:sym typeface="Lato"/>
              </a:rPr>
              <a:t>5</a:t>
            </a:r>
            <a:endParaRPr b="1" sz="1800">
              <a:solidFill>
                <a:srgbClr val="00FF00"/>
              </a:solidFill>
              <a:latin typeface="Lato"/>
              <a:ea typeface="Lato"/>
              <a:cs typeface="Lato"/>
              <a:sym typeface="Lato"/>
            </a:endParaRPr>
          </a:p>
        </p:txBody>
      </p:sp>
      <p:sp>
        <p:nvSpPr>
          <p:cNvPr id="345" name="Google Shape;345;p25"/>
          <p:cNvSpPr txBox="1"/>
          <p:nvPr/>
        </p:nvSpPr>
        <p:spPr>
          <a:xfrm>
            <a:off x="5806200" y="4313875"/>
            <a:ext cx="27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00FF00"/>
                </a:solidFill>
                <a:latin typeface="Lato"/>
                <a:ea typeface="Lato"/>
                <a:cs typeface="Lato"/>
                <a:sym typeface="Lato"/>
              </a:rPr>
              <a:t>6</a:t>
            </a:r>
            <a:endParaRPr b="1" sz="1800">
              <a:solidFill>
                <a:srgbClr val="00FF00"/>
              </a:solidFill>
              <a:latin typeface="Lato"/>
              <a:ea typeface="Lato"/>
              <a:cs typeface="Lato"/>
              <a:sym typeface="Lato"/>
            </a:endParaRPr>
          </a:p>
        </p:txBody>
      </p:sp>
      <p:sp>
        <p:nvSpPr>
          <p:cNvPr id="346" name="Google Shape;346;p25"/>
          <p:cNvSpPr txBox="1"/>
          <p:nvPr/>
        </p:nvSpPr>
        <p:spPr>
          <a:xfrm>
            <a:off x="5909575" y="4775575"/>
            <a:ext cx="16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FF00"/>
                </a:solidFill>
                <a:latin typeface="Lato"/>
                <a:ea typeface="Lato"/>
                <a:cs typeface="Lato"/>
                <a:sym typeface="Lato"/>
              </a:rPr>
              <a:t>Pump ports (2X)</a:t>
            </a:r>
            <a:endParaRPr b="1">
              <a:solidFill>
                <a:srgbClr val="00FF00"/>
              </a:solidFill>
              <a:latin typeface="Lato"/>
              <a:ea typeface="Lato"/>
              <a:cs typeface="Lato"/>
              <a:sym typeface="Lato"/>
            </a:endParaRPr>
          </a:p>
        </p:txBody>
      </p:sp>
      <p:cxnSp>
        <p:nvCxnSpPr>
          <p:cNvPr id="347" name="Google Shape;347;p25"/>
          <p:cNvCxnSpPr/>
          <p:nvPr/>
        </p:nvCxnSpPr>
        <p:spPr>
          <a:xfrm flipH="1" rot="10800000">
            <a:off x="6666500" y="4488775"/>
            <a:ext cx="1500" cy="395400"/>
          </a:xfrm>
          <a:prstGeom prst="straightConnector1">
            <a:avLst/>
          </a:prstGeom>
          <a:noFill/>
          <a:ln cap="flat" cmpd="sng" w="28575">
            <a:solidFill>
              <a:srgbClr val="00FF00"/>
            </a:solidFill>
            <a:prstDash val="solid"/>
            <a:round/>
            <a:headEnd len="med" w="med" type="none"/>
            <a:tailEnd len="med" w="med" type="triangle"/>
          </a:ln>
        </p:spPr>
      </p:cxnSp>
      <p:sp>
        <p:nvSpPr>
          <p:cNvPr id="348" name="Google Shape;348;p25"/>
          <p:cNvSpPr txBox="1"/>
          <p:nvPr/>
        </p:nvSpPr>
        <p:spPr>
          <a:xfrm>
            <a:off x="79650" y="4691400"/>
            <a:ext cx="107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Tracy Hunter</a:t>
            </a:r>
            <a:endParaRPr sz="1200">
              <a:solidFill>
                <a:schemeClr val="lt1"/>
              </a:solidFill>
              <a:latin typeface="Lato"/>
              <a:ea typeface="Lato"/>
              <a:cs typeface="Lato"/>
              <a:sym typeface="Lato"/>
            </a:endParaRPr>
          </a:p>
        </p:txBody>
      </p:sp>
      <p:pic>
        <p:nvPicPr>
          <p:cNvPr id="349" name="Google Shape;349;p25"/>
          <p:cNvPicPr preferRelativeResize="0"/>
          <p:nvPr/>
        </p:nvPicPr>
        <p:blipFill>
          <a:blip r:embed="rId4">
            <a:alphaModFix/>
          </a:blip>
          <a:stretch>
            <a:fillRect/>
          </a:stretch>
        </p:blipFill>
        <p:spPr>
          <a:xfrm>
            <a:off x="368025" y="1363614"/>
            <a:ext cx="4572002" cy="1154675"/>
          </a:xfrm>
          <a:prstGeom prst="rect">
            <a:avLst/>
          </a:prstGeom>
          <a:noFill/>
          <a:ln>
            <a:noFill/>
          </a:ln>
        </p:spPr>
      </p:pic>
      <p:sp>
        <p:nvSpPr>
          <p:cNvPr id="350" name="Google Shape;350;p25"/>
          <p:cNvSpPr txBox="1"/>
          <p:nvPr/>
        </p:nvSpPr>
        <p:spPr>
          <a:xfrm>
            <a:off x="8065950" y="7065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Tracy Hunter</a:t>
            </a:r>
            <a:endParaRPr sz="900">
              <a:solidFill>
                <a:schemeClr val="lt1"/>
              </a:solidFill>
            </a:endParaRPr>
          </a:p>
        </p:txBody>
      </p:sp>
      <p:pic>
        <p:nvPicPr>
          <p:cNvPr id="351" name="Google Shape;351;p25"/>
          <p:cNvPicPr preferRelativeResize="0"/>
          <p:nvPr/>
        </p:nvPicPr>
        <p:blipFill>
          <a:blip r:embed="rId5">
            <a:alphaModFix/>
          </a:blip>
          <a:stretch>
            <a:fillRect/>
          </a:stretch>
        </p:blipFill>
        <p:spPr>
          <a:xfrm>
            <a:off x="368025" y="2603975"/>
            <a:ext cx="4572001" cy="1946299"/>
          </a:xfrm>
          <a:prstGeom prst="rect">
            <a:avLst/>
          </a:prstGeom>
          <a:noFill/>
          <a:ln>
            <a:noFill/>
          </a:ln>
        </p:spPr>
      </p:pic>
      <p:sp>
        <p:nvSpPr>
          <p:cNvPr id="352" name="Google Shape;3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58" name="Google Shape;35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9" name="Google Shape;359;p26" title="IMG_8097.MOV">
            <a:hlinkClick r:id="rId3"/>
          </p:cNvPr>
          <p:cNvPicPr preferRelativeResize="0"/>
          <p:nvPr/>
        </p:nvPicPr>
        <p:blipFill>
          <a:blip r:embed="rId4">
            <a:alphaModFix/>
          </a:blip>
          <a:stretch>
            <a:fillRect/>
          </a:stretch>
        </p:blipFill>
        <p:spPr>
          <a:xfrm>
            <a:off x="1563513" y="131675"/>
            <a:ext cx="6506867" cy="4880150"/>
          </a:xfrm>
          <a:prstGeom prst="rect">
            <a:avLst/>
          </a:prstGeom>
          <a:noFill/>
          <a:ln>
            <a:noFill/>
          </a:ln>
        </p:spPr>
      </p:pic>
      <p:sp>
        <p:nvSpPr>
          <p:cNvPr id="360" name="Google Shape;360;p26"/>
          <p:cNvSpPr txBox="1"/>
          <p:nvPr/>
        </p:nvSpPr>
        <p:spPr>
          <a:xfrm>
            <a:off x="8091450" y="103925"/>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Tracy Hunter</a:t>
            </a:r>
            <a:endParaRPr sz="9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ph type="title"/>
          </p:nvPr>
        </p:nvSpPr>
        <p:spPr>
          <a:xfrm>
            <a:off x="1052550" y="21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CONTROLLING THE PUMPS</a:t>
            </a:r>
            <a:endParaRPr/>
          </a:p>
        </p:txBody>
      </p:sp>
      <p:pic>
        <p:nvPicPr>
          <p:cNvPr id="366" name="Google Shape;366;p27"/>
          <p:cNvPicPr preferRelativeResize="0"/>
          <p:nvPr/>
        </p:nvPicPr>
        <p:blipFill>
          <a:blip r:embed="rId3">
            <a:alphaModFix/>
          </a:blip>
          <a:stretch>
            <a:fillRect/>
          </a:stretch>
        </p:blipFill>
        <p:spPr>
          <a:xfrm>
            <a:off x="5680498" y="1325975"/>
            <a:ext cx="1986103" cy="3530849"/>
          </a:xfrm>
          <a:prstGeom prst="rect">
            <a:avLst/>
          </a:prstGeom>
          <a:noFill/>
          <a:ln>
            <a:noFill/>
          </a:ln>
        </p:spPr>
      </p:pic>
      <p:pic>
        <p:nvPicPr>
          <p:cNvPr id="367" name="Google Shape;367;p27"/>
          <p:cNvPicPr preferRelativeResize="0"/>
          <p:nvPr/>
        </p:nvPicPr>
        <p:blipFill rotWithShape="1">
          <a:blip r:embed="rId4">
            <a:alphaModFix/>
          </a:blip>
          <a:srcRect b="16205" l="0" r="0" t="0"/>
          <a:stretch/>
        </p:blipFill>
        <p:spPr>
          <a:xfrm>
            <a:off x="207675" y="1974175"/>
            <a:ext cx="5240765" cy="3057626"/>
          </a:xfrm>
          <a:prstGeom prst="rect">
            <a:avLst/>
          </a:prstGeom>
          <a:noFill/>
          <a:ln>
            <a:noFill/>
          </a:ln>
        </p:spPr>
      </p:pic>
      <p:pic>
        <p:nvPicPr>
          <p:cNvPr id="368" name="Google Shape;368;p27"/>
          <p:cNvPicPr preferRelativeResize="0"/>
          <p:nvPr/>
        </p:nvPicPr>
        <p:blipFill>
          <a:blip r:embed="rId5">
            <a:alphaModFix/>
          </a:blip>
          <a:stretch>
            <a:fillRect/>
          </a:stretch>
        </p:blipFill>
        <p:spPr>
          <a:xfrm>
            <a:off x="193275" y="1131650"/>
            <a:ext cx="5269577" cy="781625"/>
          </a:xfrm>
          <a:prstGeom prst="rect">
            <a:avLst/>
          </a:prstGeom>
          <a:noFill/>
          <a:ln>
            <a:noFill/>
          </a:ln>
        </p:spPr>
      </p:pic>
      <p:sp>
        <p:nvSpPr>
          <p:cNvPr id="369" name="Google Shape;369;p27"/>
          <p:cNvSpPr txBox="1"/>
          <p:nvPr/>
        </p:nvSpPr>
        <p:spPr>
          <a:xfrm>
            <a:off x="8091450" y="103925"/>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Tracy Hunter</a:t>
            </a:r>
            <a:endParaRPr sz="900">
              <a:solidFill>
                <a:schemeClr val="lt1"/>
              </a:solidFill>
            </a:endParaRPr>
          </a:p>
        </p:txBody>
      </p:sp>
      <p:sp>
        <p:nvSpPr>
          <p:cNvPr id="370" name="Google Shape;37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6" name="Google Shape;376;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7" name="Google Shape;377;p28" title="IMG_7775.MOV">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378" name="Google Shape;37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 Over The Timing</a:t>
            </a:r>
            <a:endParaRPr/>
          </a:p>
        </p:txBody>
      </p:sp>
      <p:sp>
        <p:nvSpPr>
          <p:cNvPr id="384" name="Google Shape;38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29"/>
          <p:cNvPicPr preferRelativeResize="0"/>
          <p:nvPr/>
        </p:nvPicPr>
        <p:blipFill>
          <a:blip r:embed="rId3">
            <a:alphaModFix/>
          </a:blip>
          <a:stretch>
            <a:fillRect/>
          </a:stretch>
        </p:blipFill>
        <p:spPr>
          <a:xfrm>
            <a:off x="131100" y="1536450"/>
            <a:ext cx="8959544" cy="3049201"/>
          </a:xfrm>
          <a:prstGeom prst="rect">
            <a:avLst/>
          </a:prstGeom>
          <a:noFill/>
          <a:ln>
            <a:noFill/>
          </a:ln>
        </p:spPr>
      </p:pic>
      <p:sp>
        <p:nvSpPr>
          <p:cNvPr id="386" name="Google Shape;386;p29"/>
          <p:cNvSpPr txBox="1"/>
          <p:nvPr/>
        </p:nvSpPr>
        <p:spPr>
          <a:xfrm>
            <a:off x="8091450" y="103925"/>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Tracy Hunter</a:t>
            </a:r>
            <a:endParaRPr sz="9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Spectrometer Control</a:t>
            </a:r>
            <a:endParaRPr/>
          </a:p>
        </p:txBody>
      </p:sp>
      <p:sp>
        <p:nvSpPr>
          <p:cNvPr id="392" name="Google Shape;392;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30"/>
          <p:cNvPicPr preferRelativeResize="0"/>
          <p:nvPr/>
        </p:nvPicPr>
        <p:blipFill>
          <a:blip r:embed="rId3">
            <a:alphaModFix/>
          </a:blip>
          <a:stretch>
            <a:fillRect/>
          </a:stretch>
        </p:blipFill>
        <p:spPr>
          <a:xfrm>
            <a:off x="313075" y="1307850"/>
            <a:ext cx="6264325" cy="3581799"/>
          </a:xfrm>
          <a:prstGeom prst="rect">
            <a:avLst/>
          </a:prstGeom>
          <a:noFill/>
          <a:ln>
            <a:noFill/>
          </a:ln>
        </p:spPr>
      </p:pic>
      <p:pic>
        <p:nvPicPr>
          <p:cNvPr id="394" name="Google Shape;394;p30"/>
          <p:cNvPicPr preferRelativeResize="0"/>
          <p:nvPr/>
        </p:nvPicPr>
        <p:blipFill>
          <a:blip r:embed="rId4">
            <a:alphaModFix/>
          </a:blip>
          <a:stretch>
            <a:fillRect/>
          </a:stretch>
        </p:blipFill>
        <p:spPr>
          <a:xfrm>
            <a:off x="6714520" y="1532388"/>
            <a:ext cx="2236127" cy="2981523"/>
          </a:xfrm>
          <a:prstGeom prst="rect">
            <a:avLst/>
          </a:prstGeom>
          <a:noFill/>
          <a:ln>
            <a:noFill/>
          </a:ln>
        </p:spPr>
      </p:pic>
      <p:sp>
        <p:nvSpPr>
          <p:cNvPr id="395" name="Google Shape;39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6" name="Google Shape;396;p30"/>
          <p:cNvPicPr preferRelativeResize="0"/>
          <p:nvPr/>
        </p:nvPicPr>
        <p:blipFill>
          <a:blip r:embed="rId5">
            <a:alphaModFix/>
          </a:blip>
          <a:stretch>
            <a:fillRect/>
          </a:stretch>
        </p:blipFill>
        <p:spPr>
          <a:xfrm>
            <a:off x="6714524" y="1532413"/>
            <a:ext cx="2236127" cy="2981483"/>
          </a:xfrm>
          <a:prstGeom prst="rect">
            <a:avLst/>
          </a:prstGeom>
          <a:noFill/>
          <a:ln>
            <a:noFill/>
          </a:ln>
        </p:spPr>
      </p:pic>
      <p:sp>
        <p:nvSpPr>
          <p:cNvPr id="397" name="Google Shape;397;p30"/>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SEQUENCE OF CONTROL</a:t>
            </a:r>
            <a:endParaRPr/>
          </a:p>
        </p:txBody>
      </p:sp>
      <p:pic>
        <p:nvPicPr>
          <p:cNvPr id="403" name="Google Shape;403;p31"/>
          <p:cNvPicPr preferRelativeResize="0"/>
          <p:nvPr/>
        </p:nvPicPr>
        <p:blipFill>
          <a:blip r:embed="rId3">
            <a:alphaModFix/>
          </a:blip>
          <a:stretch>
            <a:fillRect/>
          </a:stretch>
        </p:blipFill>
        <p:spPr>
          <a:xfrm>
            <a:off x="4057801" y="1532175"/>
            <a:ext cx="4955924" cy="2820583"/>
          </a:xfrm>
          <a:prstGeom prst="rect">
            <a:avLst/>
          </a:prstGeom>
          <a:noFill/>
          <a:ln>
            <a:noFill/>
          </a:ln>
        </p:spPr>
      </p:pic>
      <p:sp>
        <p:nvSpPr>
          <p:cNvPr id="404" name="Google Shape;404;p31"/>
          <p:cNvSpPr txBox="1"/>
          <p:nvPr/>
        </p:nvSpPr>
        <p:spPr>
          <a:xfrm>
            <a:off x="8154150" y="115825"/>
            <a:ext cx="867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Tracy Hunter</a:t>
            </a:r>
            <a:endParaRPr sz="900">
              <a:solidFill>
                <a:schemeClr val="lt1"/>
              </a:solidFill>
            </a:endParaRPr>
          </a:p>
        </p:txBody>
      </p:sp>
      <p:pic>
        <p:nvPicPr>
          <p:cNvPr id="405" name="Google Shape;405;p31"/>
          <p:cNvPicPr preferRelativeResize="0"/>
          <p:nvPr/>
        </p:nvPicPr>
        <p:blipFill>
          <a:blip r:embed="rId4">
            <a:alphaModFix/>
          </a:blip>
          <a:stretch>
            <a:fillRect/>
          </a:stretch>
        </p:blipFill>
        <p:spPr>
          <a:xfrm>
            <a:off x="185175" y="1983488"/>
            <a:ext cx="3753002" cy="1917945"/>
          </a:xfrm>
          <a:prstGeom prst="rect">
            <a:avLst/>
          </a:prstGeom>
          <a:noFill/>
          <a:ln>
            <a:noFill/>
          </a:ln>
        </p:spPr>
      </p:pic>
      <p:sp>
        <p:nvSpPr>
          <p:cNvPr id="406" name="Google Shape;40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ph type="title"/>
          </p:nvPr>
        </p:nvSpPr>
        <p:spPr>
          <a:xfrm>
            <a:off x="2399700" y="382300"/>
            <a:ext cx="43446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44"/>
              <a:t>What Will Be Covered</a:t>
            </a:r>
            <a:endParaRPr sz="2844"/>
          </a:p>
        </p:txBody>
      </p:sp>
      <p:sp>
        <p:nvSpPr>
          <p:cNvPr id="147" name="Google Shape;147;p14"/>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lang="en" sz="1800"/>
              <a:t>Motivations </a:t>
            </a:r>
            <a:endParaRPr sz="1800"/>
          </a:p>
          <a:p>
            <a:pPr indent="0" lvl="0" marL="457200" rtl="0" algn="l">
              <a:spcBef>
                <a:spcPts val="1200"/>
              </a:spcBef>
              <a:spcAft>
                <a:spcPts val="0"/>
              </a:spcAft>
              <a:buNone/>
            </a:pPr>
            <a:r>
              <a:rPr lang="en" sz="1800"/>
              <a:t>Literature Review</a:t>
            </a:r>
            <a:endParaRPr sz="1800"/>
          </a:p>
          <a:p>
            <a:pPr indent="0" lvl="0" marL="457200" rtl="0" algn="l">
              <a:spcBef>
                <a:spcPts val="1200"/>
              </a:spcBef>
              <a:spcAft>
                <a:spcPts val="0"/>
              </a:spcAft>
              <a:buNone/>
            </a:pPr>
            <a:r>
              <a:rPr lang="en" sz="1800"/>
              <a:t>Objectives &amp; Specifications</a:t>
            </a:r>
            <a:endParaRPr sz="1800"/>
          </a:p>
          <a:p>
            <a:pPr indent="0" lvl="0" marL="457200" rtl="0" algn="l">
              <a:spcBef>
                <a:spcPts val="1200"/>
              </a:spcBef>
              <a:spcAft>
                <a:spcPts val="0"/>
              </a:spcAft>
              <a:buNone/>
            </a:pPr>
            <a:r>
              <a:rPr lang="en" sz="1800"/>
              <a:t>Design and Methodologies</a:t>
            </a:r>
            <a:endParaRPr sz="1800"/>
          </a:p>
          <a:p>
            <a:pPr indent="0" lvl="0" marL="457200" rtl="0" algn="l">
              <a:spcBef>
                <a:spcPts val="1200"/>
              </a:spcBef>
              <a:spcAft>
                <a:spcPts val="0"/>
              </a:spcAft>
              <a:buNone/>
            </a:pPr>
            <a:r>
              <a:rPr lang="en" sz="1800"/>
              <a:t>Results</a:t>
            </a:r>
            <a:endParaRPr sz="1800"/>
          </a:p>
          <a:p>
            <a:pPr indent="0" lvl="0" marL="457200" rtl="0" algn="l">
              <a:spcBef>
                <a:spcPts val="1200"/>
              </a:spcBef>
              <a:spcAft>
                <a:spcPts val="0"/>
              </a:spcAft>
              <a:buNone/>
            </a:pPr>
            <a:r>
              <a:rPr lang="en" sz="1800"/>
              <a:t>Conclusion</a:t>
            </a:r>
            <a:endParaRPr sz="1800"/>
          </a:p>
          <a:p>
            <a:pPr indent="0" lvl="0" marL="457200" rtl="0" algn="l">
              <a:spcBef>
                <a:spcPts val="1200"/>
              </a:spcBef>
              <a:spcAft>
                <a:spcPts val="1200"/>
              </a:spcAft>
              <a:buNone/>
            </a:pPr>
            <a:r>
              <a:rPr lang="en" sz="1800"/>
              <a:t>Future Work</a:t>
            </a:r>
            <a:endParaRPr sz="1800"/>
          </a:p>
        </p:txBody>
      </p:sp>
      <p:sp>
        <p:nvSpPr>
          <p:cNvPr id="148" name="Google Shape;148;p14"/>
          <p:cNvSpPr txBox="1"/>
          <p:nvPr/>
        </p:nvSpPr>
        <p:spPr>
          <a:xfrm>
            <a:off x="7825750" y="4815850"/>
            <a:ext cx="11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149" name="Google Shape;149;p14"/>
          <p:cNvPicPr preferRelativeResize="0"/>
          <p:nvPr/>
        </p:nvPicPr>
        <p:blipFill rotWithShape="1">
          <a:blip r:embed="rId3">
            <a:alphaModFix/>
          </a:blip>
          <a:srcRect b="13650" l="4758" r="16594" t="25355"/>
          <a:stretch/>
        </p:blipFill>
        <p:spPr>
          <a:xfrm>
            <a:off x="6243700" y="2100255"/>
            <a:ext cx="2625900" cy="2715600"/>
          </a:xfrm>
          <a:prstGeom prst="ellipse">
            <a:avLst/>
          </a:prstGeom>
          <a:noFill/>
          <a:ln>
            <a:noFill/>
          </a:ln>
        </p:spPr>
      </p:pic>
      <p:sp>
        <p:nvSpPr>
          <p:cNvPr id="150" name="Google Shape;150;p14"/>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lt1"/>
              </a:solidFill>
            </a:endParaRPr>
          </a:p>
        </p:txBody>
      </p:sp>
      <p:sp>
        <p:nvSpPr>
          <p:cNvPr id="151" name="Google Shape;15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14"/>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2"/>
          <p:cNvSpPr txBox="1"/>
          <p:nvPr>
            <p:ph type="title"/>
          </p:nvPr>
        </p:nvSpPr>
        <p:spPr>
          <a:xfrm>
            <a:off x="2474700" y="467500"/>
            <a:ext cx="3872700" cy="56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Making it Autonomous</a:t>
            </a:r>
            <a:endParaRPr/>
          </a:p>
        </p:txBody>
      </p:sp>
      <p:pic>
        <p:nvPicPr>
          <p:cNvPr id="412" name="Google Shape;412;p32"/>
          <p:cNvPicPr preferRelativeResize="0"/>
          <p:nvPr/>
        </p:nvPicPr>
        <p:blipFill>
          <a:blip r:embed="rId3">
            <a:alphaModFix/>
          </a:blip>
          <a:stretch>
            <a:fillRect/>
          </a:stretch>
        </p:blipFill>
        <p:spPr>
          <a:xfrm>
            <a:off x="316275" y="1897650"/>
            <a:ext cx="5378252" cy="2449474"/>
          </a:xfrm>
          <a:prstGeom prst="rect">
            <a:avLst/>
          </a:prstGeom>
          <a:noFill/>
          <a:ln>
            <a:noFill/>
          </a:ln>
        </p:spPr>
      </p:pic>
      <p:sp>
        <p:nvSpPr>
          <p:cNvPr id="413" name="Google Shape;413;p32"/>
          <p:cNvSpPr txBox="1"/>
          <p:nvPr/>
        </p:nvSpPr>
        <p:spPr>
          <a:xfrm>
            <a:off x="5883000" y="2383638"/>
            <a:ext cx="2856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End-user assay requirement</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Was to have: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Blank sample run X2</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Po4 standard run X2</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Po4 sample run X3</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Then repeat the sequence</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Data storage finalized with CMPE team</a:t>
            </a:r>
            <a:endParaRPr>
              <a:solidFill>
                <a:schemeClr val="lt1"/>
              </a:solidFill>
              <a:latin typeface="Lato"/>
              <a:ea typeface="Lato"/>
              <a:cs typeface="Lato"/>
              <a:sym typeface="Lato"/>
            </a:endParaRPr>
          </a:p>
        </p:txBody>
      </p:sp>
      <p:sp>
        <p:nvSpPr>
          <p:cNvPr id="414" name="Google Shape;41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32"/>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MicroComputer</a:t>
            </a:r>
            <a:endParaRPr/>
          </a:p>
        </p:txBody>
      </p:sp>
      <p:sp>
        <p:nvSpPr>
          <p:cNvPr id="421" name="Google Shape;421;p3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Raspberry Pi 4</a:t>
            </a:r>
            <a:endParaRPr/>
          </a:p>
          <a:p>
            <a:pPr indent="0" lvl="0" marL="0" rtl="0" algn="l">
              <a:spcBef>
                <a:spcPts val="1200"/>
              </a:spcBef>
              <a:spcAft>
                <a:spcPts val="0"/>
              </a:spcAft>
              <a:buNone/>
            </a:pPr>
            <a:r>
              <a:rPr lang="en"/>
              <a:t>	2GB Ram</a:t>
            </a:r>
            <a:endParaRPr/>
          </a:p>
          <a:p>
            <a:pPr indent="0" lvl="0" marL="0" rtl="0" algn="l">
              <a:spcBef>
                <a:spcPts val="1200"/>
              </a:spcBef>
              <a:spcAft>
                <a:spcPts val="0"/>
              </a:spcAft>
              <a:buNone/>
            </a:pPr>
            <a:r>
              <a:rPr lang="en"/>
              <a:t>	Wifi 5</a:t>
            </a:r>
            <a:endParaRPr/>
          </a:p>
          <a:p>
            <a:pPr indent="0" lvl="0" marL="0" rtl="0" algn="l">
              <a:spcBef>
                <a:spcPts val="1200"/>
              </a:spcBef>
              <a:spcAft>
                <a:spcPts val="0"/>
              </a:spcAft>
              <a:buNone/>
            </a:pPr>
            <a:r>
              <a:rPr lang="en"/>
              <a:t>	USB connectivity</a:t>
            </a:r>
            <a:endParaRPr/>
          </a:p>
          <a:p>
            <a:pPr indent="0" lvl="0" marL="0" rtl="0" algn="l">
              <a:spcBef>
                <a:spcPts val="1200"/>
              </a:spcBef>
              <a:spcAft>
                <a:spcPts val="0"/>
              </a:spcAft>
              <a:buNone/>
            </a:pPr>
            <a:r>
              <a:rPr lang="en"/>
              <a:t>		Antenna</a:t>
            </a:r>
            <a:endParaRPr/>
          </a:p>
          <a:p>
            <a:pPr indent="0" lvl="0" marL="0" rtl="0" algn="l">
              <a:spcBef>
                <a:spcPts val="1200"/>
              </a:spcBef>
              <a:spcAft>
                <a:spcPts val="0"/>
              </a:spcAft>
              <a:buNone/>
            </a:pPr>
            <a:r>
              <a:rPr lang="en"/>
              <a:t>		Spectrophotometer</a:t>
            </a:r>
            <a:endParaRPr/>
          </a:p>
          <a:p>
            <a:pPr indent="0" lvl="0" marL="0" rtl="0" algn="l">
              <a:spcBef>
                <a:spcPts val="1200"/>
              </a:spcBef>
              <a:spcAft>
                <a:spcPts val="1200"/>
              </a:spcAft>
              <a:buNone/>
            </a:pPr>
            <a:r>
              <a:rPr lang="en"/>
              <a:t>		Communication Board</a:t>
            </a:r>
            <a:endParaRPr/>
          </a:p>
        </p:txBody>
      </p:sp>
      <p:pic>
        <p:nvPicPr>
          <p:cNvPr id="422" name="Google Shape;422;p33"/>
          <p:cNvPicPr preferRelativeResize="0"/>
          <p:nvPr/>
        </p:nvPicPr>
        <p:blipFill>
          <a:blip r:embed="rId3">
            <a:alphaModFix/>
          </a:blip>
          <a:stretch>
            <a:fillRect/>
          </a:stretch>
        </p:blipFill>
        <p:spPr>
          <a:xfrm>
            <a:off x="4541025" y="1323438"/>
            <a:ext cx="4438449" cy="2496624"/>
          </a:xfrm>
          <a:prstGeom prst="rect">
            <a:avLst/>
          </a:prstGeom>
          <a:noFill/>
          <a:ln>
            <a:noFill/>
          </a:ln>
        </p:spPr>
      </p:pic>
      <p:sp>
        <p:nvSpPr>
          <p:cNvPr id="423" name="Google Shape;423;p33"/>
          <p:cNvSpPr txBox="1"/>
          <p:nvPr/>
        </p:nvSpPr>
        <p:spPr>
          <a:xfrm>
            <a:off x="4700000" y="3835650"/>
            <a:ext cx="412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https://www.zdnet.com/product/raspberry-pi-4-model-b/</a:t>
            </a:r>
            <a:endParaRPr>
              <a:solidFill>
                <a:schemeClr val="lt1"/>
              </a:solidFill>
              <a:latin typeface="Lato"/>
              <a:ea typeface="Lato"/>
              <a:cs typeface="Lato"/>
              <a:sym typeface="Lato"/>
            </a:endParaRPr>
          </a:p>
        </p:txBody>
      </p:sp>
      <p:sp>
        <p:nvSpPr>
          <p:cNvPr id="424" name="Google Shape;424;p33"/>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
        <p:nvSpPr>
          <p:cNvPr id="425" name="Google Shape;42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Circuit Board</a:t>
            </a:r>
            <a:endParaRPr/>
          </a:p>
          <a:p>
            <a:pPr indent="0" lvl="0" marL="0" rtl="0" algn="l">
              <a:spcBef>
                <a:spcPts val="0"/>
              </a:spcBef>
              <a:spcAft>
                <a:spcPts val="0"/>
              </a:spcAft>
              <a:buNone/>
            </a:pPr>
            <a:r>
              <a:t/>
            </a:r>
            <a:endParaRPr/>
          </a:p>
        </p:txBody>
      </p:sp>
      <p:sp>
        <p:nvSpPr>
          <p:cNvPr id="431" name="Google Shape;431;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2" name="Google Shape;432;p34"/>
          <p:cNvPicPr preferRelativeResize="0"/>
          <p:nvPr/>
        </p:nvPicPr>
        <p:blipFill>
          <a:blip r:embed="rId3">
            <a:alphaModFix/>
          </a:blip>
          <a:stretch>
            <a:fillRect/>
          </a:stretch>
        </p:blipFill>
        <p:spPr>
          <a:xfrm>
            <a:off x="2699139" y="1197187"/>
            <a:ext cx="3745725" cy="3651924"/>
          </a:xfrm>
          <a:prstGeom prst="rect">
            <a:avLst/>
          </a:prstGeom>
          <a:noFill/>
          <a:ln>
            <a:noFill/>
          </a:ln>
        </p:spPr>
      </p:pic>
      <p:sp>
        <p:nvSpPr>
          <p:cNvPr id="433" name="Google Shape;433;p34"/>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5"/>
          <p:cNvSpPr txBox="1"/>
          <p:nvPr/>
        </p:nvSpPr>
        <p:spPr>
          <a:xfrm>
            <a:off x="5729900" y="4152475"/>
            <a:ext cx="345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rPr>
              <a:t>Ocean Optic Flame S</a:t>
            </a:r>
            <a:endParaRPr>
              <a:solidFill>
                <a:schemeClr val="lt1"/>
              </a:solidFill>
            </a:endParaRPr>
          </a:p>
        </p:txBody>
      </p:sp>
      <p:pic>
        <p:nvPicPr>
          <p:cNvPr id="439" name="Google Shape;439;p35"/>
          <p:cNvPicPr preferRelativeResize="0"/>
          <p:nvPr/>
        </p:nvPicPr>
        <p:blipFill>
          <a:blip r:embed="rId3">
            <a:alphaModFix/>
          </a:blip>
          <a:stretch>
            <a:fillRect/>
          </a:stretch>
        </p:blipFill>
        <p:spPr>
          <a:xfrm>
            <a:off x="5461600" y="1470450"/>
            <a:ext cx="3501440" cy="2622700"/>
          </a:xfrm>
          <a:prstGeom prst="rect">
            <a:avLst/>
          </a:prstGeom>
          <a:noFill/>
          <a:ln>
            <a:noFill/>
          </a:ln>
        </p:spPr>
      </p:pic>
      <p:sp>
        <p:nvSpPr>
          <p:cNvPr id="440" name="Google Shape;440;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Usb connectivity</a:t>
            </a:r>
            <a:endParaRPr/>
          </a:p>
          <a:p>
            <a:pPr indent="0" lvl="0" marL="0" rtl="0" algn="l">
              <a:spcBef>
                <a:spcPts val="1200"/>
              </a:spcBef>
              <a:spcAft>
                <a:spcPts val="0"/>
              </a:spcAft>
              <a:buNone/>
            </a:pPr>
            <a:r>
              <a:rPr lang="en"/>
              <a:t>	smooth interface with Pi 4</a:t>
            </a:r>
            <a:endParaRPr/>
          </a:p>
          <a:p>
            <a:pPr indent="0" lvl="0" marL="0" rtl="0" algn="l">
              <a:spcBef>
                <a:spcPts val="1200"/>
              </a:spcBef>
              <a:spcAft>
                <a:spcPts val="0"/>
              </a:spcAft>
              <a:buNone/>
            </a:pPr>
            <a:r>
              <a:rPr lang="en"/>
              <a:t>optic fiber passthrough</a:t>
            </a:r>
            <a:endParaRPr/>
          </a:p>
          <a:p>
            <a:pPr indent="0" lvl="0" marL="0" rtl="0" algn="l">
              <a:spcBef>
                <a:spcPts val="1200"/>
              </a:spcBef>
              <a:spcAft>
                <a:spcPts val="0"/>
              </a:spcAft>
              <a:buNone/>
            </a:pPr>
            <a:r>
              <a:rPr lang="en"/>
              <a:t>software </a:t>
            </a:r>
            <a:endParaRPr/>
          </a:p>
          <a:p>
            <a:pPr indent="0" lvl="0" marL="0" rtl="0" algn="l">
              <a:spcBef>
                <a:spcPts val="1200"/>
              </a:spcBef>
              <a:spcAft>
                <a:spcPts val="0"/>
              </a:spcAft>
              <a:buNone/>
            </a:pPr>
            <a:r>
              <a:rPr lang="en"/>
              <a:t>	Python Seabreeze Library</a:t>
            </a:r>
            <a:endParaRPr/>
          </a:p>
          <a:p>
            <a:pPr indent="0" lvl="0" marL="0" rtl="0" algn="l">
              <a:spcBef>
                <a:spcPts val="1200"/>
              </a:spcBef>
              <a:spcAft>
                <a:spcPts val="0"/>
              </a:spcAft>
              <a:buNone/>
            </a:pPr>
            <a:r>
              <a:rPr lang="en"/>
              <a:t>	Functions for setup, drivers, and obtaining data</a:t>
            </a:r>
            <a:endParaRPr/>
          </a:p>
          <a:p>
            <a:pPr indent="0" lvl="0" marL="0" rtl="0" algn="l">
              <a:spcBef>
                <a:spcPts val="1200"/>
              </a:spcBef>
              <a:spcAft>
                <a:spcPts val="1200"/>
              </a:spcAft>
              <a:buNone/>
            </a:pPr>
            <a:r>
              <a:t/>
            </a:r>
            <a:endParaRPr sz="1800"/>
          </a:p>
        </p:txBody>
      </p:sp>
      <p:sp>
        <p:nvSpPr>
          <p:cNvPr id="441" name="Google Shape;441;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Spectrometer</a:t>
            </a:r>
            <a:endParaRPr/>
          </a:p>
        </p:txBody>
      </p:sp>
      <p:sp>
        <p:nvSpPr>
          <p:cNvPr id="442" name="Google Shape;44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35"/>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Aux pump &amp; LED</a:t>
            </a:r>
            <a:endParaRPr/>
          </a:p>
        </p:txBody>
      </p:sp>
      <p:pic>
        <p:nvPicPr>
          <p:cNvPr id="449" name="Google Shape;449;p36"/>
          <p:cNvPicPr preferRelativeResize="0"/>
          <p:nvPr/>
        </p:nvPicPr>
        <p:blipFill rotWithShape="1">
          <a:blip r:embed="rId3">
            <a:alphaModFix/>
          </a:blip>
          <a:srcRect b="34152" l="0" r="0" t="25425"/>
          <a:stretch/>
        </p:blipFill>
        <p:spPr>
          <a:xfrm>
            <a:off x="6112275" y="1532188"/>
            <a:ext cx="2893199" cy="2079124"/>
          </a:xfrm>
          <a:prstGeom prst="rect">
            <a:avLst/>
          </a:prstGeom>
          <a:noFill/>
          <a:ln>
            <a:noFill/>
          </a:ln>
        </p:spPr>
      </p:pic>
      <p:pic>
        <p:nvPicPr>
          <p:cNvPr id="450" name="Google Shape;450;p36"/>
          <p:cNvPicPr preferRelativeResize="0"/>
          <p:nvPr/>
        </p:nvPicPr>
        <p:blipFill rotWithShape="1">
          <a:blip r:embed="rId4">
            <a:alphaModFix/>
          </a:blip>
          <a:srcRect b="19414" l="0" r="0" t="38969"/>
          <a:stretch/>
        </p:blipFill>
        <p:spPr>
          <a:xfrm>
            <a:off x="112675" y="1501525"/>
            <a:ext cx="2893199" cy="2140452"/>
          </a:xfrm>
          <a:prstGeom prst="rect">
            <a:avLst/>
          </a:prstGeom>
          <a:noFill/>
          <a:ln>
            <a:noFill/>
          </a:ln>
        </p:spPr>
      </p:pic>
      <p:sp>
        <p:nvSpPr>
          <p:cNvPr id="451" name="Google Shape;451;p36"/>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pic>
        <p:nvPicPr>
          <p:cNvPr id="452" name="Google Shape;452;p36"/>
          <p:cNvPicPr preferRelativeResize="0"/>
          <p:nvPr/>
        </p:nvPicPr>
        <p:blipFill rotWithShape="1">
          <a:blip r:embed="rId5">
            <a:alphaModFix/>
          </a:blip>
          <a:srcRect b="12925" l="0" r="7114" t="36249"/>
          <a:stretch/>
        </p:blipFill>
        <p:spPr>
          <a:xfrm>
            <a:off x="3134293" y="2190000"/>
            <a:ext cx="2849568" cy="2079124"/>
          </a:xfrm>
          <a:prstGeom prst="rect">
            <a:avLst/>
          </a:prstGeom>
          <a:noFill/>
          <a:ln>
            <a:noFill/>
          </a:ln>
        </p:spPr>
      </p:pic>
      <p:sp>
        <p:nvSpPr>
          <p:cNvPr id="453" name="Google Shape;45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7"/>
          <p:cNvSpPr txBox="1"/>
          <p:nvPr>
            <p:ph type="title"/>
          </p:nvPr>
        </p:nvSpPr>
        <p:spPr>
          <a:xfrm>
            <a:off x="1297500" y="3786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Bill of Materials </a:t>
            </a:r>
            <a:endParaRPr/>
          </a:p>
        </p:txBody>
      </p:sp>
      <p:pic>
        <p:nvPicPr>
          <p:cNvPr id="459" name="Google Shape;459;p37"/>
          <p:cNvPicPr preferRelativeResize="0"/>
          <p:nvPr/>
        </p:nvPicPr>
        <p:blipFill>
          <a:blip r:embed="rId3">
            <a:alphaModFix/>
          </a:blip>
          <a:stretch>
            <a:fillRect/>
          </a:stretch>
        </p:blipFill>
        <p:spPr>
          <a:xfrm>
            <a:off x="1707775" y="895700"/>
            <a:ext cx="6018776" cy="4092275"/>
          </a:xfrm>
          <a:prstGeom prst="rect">
            <a:avLst/>
          </a:prstGeom>
          <a:noFill/>
          <a:ln>
            <a:noFill/>
          </a:ln>
        </p:spPr>
      </p:pic>
      <p:sp>
        <p:nvSpPr>
          <p:cNvPr id="460" name="Google Shape;46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37"/>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Initial Enclosure Design</a:t>
            </a:r>
            <a:endParaRPr/>
          </a:p>
        </p:txBody>
      </p:sp>
      <p:sp>
        <p:nvSpPr>
          <p:cNvPr id="467" name="Google Shape;467;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68" name="Google Shape;46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38"/>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pic>
        <p:nvPicPr>
          <p:cNvPr id="470" name="Google Shape;470;p38"/>
          <p:cNvPicPr preferRelativeResize="0"/>
          <p:nvPr/>
        </p:nvPicPr>
        <p:blipFill>
          <a:blip r:embed="rId3">
            <a:alphaModFix/>
          </a:blip>
          <a:stretch>
            <a:fillRect/>
          </a:stretch>
        </p:blipFill>
        <p:spPr>
          <a:xfrm>
            <a:off x="4685601" y="1531850"/>
            <a:ext cx="3981049" cy="302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Secondary Enclosure Design</a:t>
            </a:r>
            <a:endParaRPr/>
          </a:p>
        </p:txBody>
      </p:sp>
      <p:sp>
        <p:nvSpPr>
          <p:cNvPr id="476" name="Google Shape;476;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7" name="Google Shape;477;p39"/>
          <p:cNvPicPr preferRelativeResize="0"/>
          <p:nvPr/>
        </p:nvPicPr>
        <p:blipFill rotWithShape="1">
          <a:blip r:embed="rId3">
            <a:alphaModFix/>
          </a:blip>
          <a:srcRect b="1256" l="4081" r="13620" t="2078"/>
          <a:stretch/>
        </p:blipFill>
        <p:spPr>
          <a:xfrm>
            <a:off x="3855950" y="1673362"/>
            <a:ext cx="5288049" cy="3470126"/>
          </a:xfrm>
          <a:prstGeom prst="rect">
            <a:avLst/>
          </a:prstGeom>
          <a:noFill/>
          <a:ln>
            <a:noFill/>
          </a:ln>
        </p:spPr>
      </p:pic>
      <p:sp>
        <p:nvSpPr>
          <p:cNvPr id="478" name="Google Shape;47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39"/>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5" name="Google Shape;485;p40"/>
          <p:cNvPicPr preferRelativeResize="0"/>
          <p:nvPr/>
        </p:nvPicPr>
        <p:blipFill rotWithShape="1">
          <a:blip r:embed="rId3">
            <a:alphaModFix/>
          </a:blip>
          <a:srcRect b="4777" l="9629" r="9919" t="6914"/>
          <a:stretch/>
        </p:blipFill>
        <p:spPr>
          <a:xfrm>
            <a:off x="4000500" y="601625"/>
            <a:ext cx="5143501" cy="4541875"/>
          </a:xfrm>
          <a:prstGeom prst="rect">
            <a:avLst/>
          </a:prstGeom>
          <a:noFill/>
          <a:ln>
            <a:noFill/>
          </a:ln>
        </p:spPr>
      </p:pic>
      <p:sp>
        <p:nvSpPr>
          <p:cNvPr id="486" name="Google Shape;48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40"/>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
        <p:nvSpPr>
          <p:cNvPr id="488" name="Google Shape;488;p40"/>
          <p:cNvSpPr txBox="1"/>
          <p:nvPr>
            <p:ph type="title"/>
          </p:nvPr>
        </p:nvSpPr>
        <p:spPr>
          <a:xfrm>
            <a:off x="1206200" y="2168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Secondary </a:t>
            </a:r>
            <a:endParaRPr/>
          </a:p>
          <a:p>
            <a:pPr indent="0" lvl="0" marL="0" rtl="0" algn="l">
              <a:spcBef>
                <a:spcPts val="0"/>
              </a:spcBef>
              <a:spcAft>
                <a:spcPts val="0"/>
              </a:spcAft>
              <a:buNone/>
            </a:pPr>
            <a:r>
              <a:rPr lang="en"/>
              <a:t>Enclosure Design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41"/>
          <p:cNvPicPr preferRelativeResize="0"/>
          <p:nvPr/>
        </p:nvPicPr>
        <p:blipFill rotWithShape="1">
          <a:blip r:embed="rId3">
            <a:alphaModFix/>
          </a:blip>
          <a:srcRect b="3847" l="16433" r="7236" t="8907"/>
          <a:stretch/>
        </p:blipFill>
        <p:spPr>
          <a:xfrm>
            <a:off x="5217900" y="655850"/>
            <a:ext cx="3926099" cy="4487649"/>
          </a:xfrm>
          <a:prstGeom prst="rect">
            <a:avLst/>
          </a:prstGeom>
          <a:noFill/>
          <a:ln>
            <a:noFill/>
          </a:ln>
        </p:spPr>
      </p:pic>
      <p:sp>
        <p:nvSpPr>
          <p:cNvPr id="494" name="Google Shape;49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41"/>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
        <p:nvSpPr>
          <p:cNvPr id="496" name="Google Shape;496;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Secondary </a:t>
            </a:r>
            <a:endParaRPr/>
          </a:p>
          <a:p>
            <a:pPr indent="0" lvl="0" marL="0" rtl="0" algn="l">
              <a:spcBef>
                <a:spcPts val="0"/>
              </a:spcBef>
              <a:spcAft>
                <a:spcPts val="0"/>
              </a:spcAft>
              <a:buNone/>
            </a:pPr>
            <a:r>
              <a:rPr lang="en"/>
              <a:t>Enclosure Design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5"/>
          <p:cNvSpPr txBox="1"/>
          <p:nvPr>
            <p:ph type="title"/>
          </p:nvPr>
        </p:nvSpPr>
        <p:spPr>
          <a:xfrm>
            <a:off x="1308950" y="27932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What do Flow Injection Analysis (FIA) Nutrient Analyzers do?</a:t>
            </a:r>
            <a:endParaRPr b="1"/>
          </a:p>
        </p:txBody>
      </p:sp>
      <p:sp>
        <p:nvSpPr>
          <p:cNvPr id="158" name="Google Shape;158;p15"/>
          <p:cNvSpPr txBox="1"/>
          <p:nvPr>
            <p:ph idx="1" type="body"/>
          </p:nvPr>
        </p:nvSpPr>
        <p:spPr>
          <a:xfrm>
            <a:off x="811600" y="137300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Keeps an eye on  water nutrient levels to monitor for eutrophication</a:t>
            </a:r>
            <a:endParaRPr/>
          </a:p>
          <a:p>
            <a:pPr indent="0" lvl="0" marL="0" rtl="0" algn="l">
              <a:spcBef>
                <a:spcPts val="1200"/>
              </a:spcBef>
              <a:spcAft>
                <a:spcPts val="0"/>
              </a:spcAft>
              <a:buNone/>
            </a:pPr>
            <a:r>
              <a:rPr lang="en"/>
              <a:t>Uses spectrophotometry to measure absorbance of a chemically mixed sample</a:t>
            </a:r>
            <a:endParaRPr/>
          </a:p>
          <a:p>
            <a:pPr indent="0" lvl="0" marL="0" rtl="0" algn="l">
              <a:spcBef>
                <a:spcPts val="1200"/>
              </a:spcBef>
              <a:spcAft>
                <a:spcPts val="1200"/>
              </a:spcAft>
              <a:buNone/>
            </a:pPr>
            <a:r>
              <a:rPr lang="en"/>
              <a:t>Obtains the concentration of nutrients in a sample based on measured absorbance</a:t>
            </a:r>
            <a:endParaRPr/>
          </a:p>
        </p:txBody>
      </p:sp>
      <p:pic>
        <p:nvPicPr>
          <p:cNvPr id="159" name="Google Shape;159;p15"/>
          <p:cNvPicPr preferRelativeResize="0"/>
          <p:nvPr/>
        </p:nvPicPr>
        <p:blipFill>
          <a:blip r:embed="rId3">
            <a:alphaModFix/>
          </a:blip>
          <a:stretch>
            <a:fillRect/>
          </a:stretch>
        </p:blipFill>
        <p:spPr>
          <a:xfrm>
            <a:off x="628925" y="3428625"/>
            <a:ext cx="3768551" cy="1352800"/>
          </a:xfrm>
          <a:prstGeom prst="rect">
            <a:avLst/>
          </a:prstGeom>
          <a:noFill/>
          <a:ln>
            <a:noFill/>
          </a:ln>
        </p:spPr>
      </p:pic>
      <p:sp>
        <p:nvSpPr>
          <p:cNvPr id="160" name="Google Shape;160;p15"/>
          <p:cNvSpPr txBox="1"/>
          <p:nvPr/>
        </p:nvSpPr>
        <p:spPr>
          <a:xfrm>
            <a:off x="661588" y="4681800"/>
            <a:ext cx="370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Algae bloom in Monterey County. March 18, 2020.co.monterey.ca.us. https://www.co.monterey.ca.us/government/departments-a-h/health/environmental-health/general/public-beaches-water-quality/harmful-algal-bloom</a:t>
            </a:r>
            <a:endParaRPr sz="600">
              <a:solidFill>
                <a:schemeClr val="lt1"/>
              </a:solidFill>
              <a:latin typeface="Roboto"/>
              <a:ea typeface="Roboto"/>
              <a:cs typeface="Roboto"/>
              <a:sym typeface="Roboto"/>
            </a:endParaRPr>
          </a:p>
        </p:txBody>
      </p:sp>
      <p:pic>
        <p:nvPicPr>
          <p:cNvPr id="161" name="Google Shape;161;p15"/>
          <p:cNvPicPr preferRelativeResize="0"/>
          <p:nvPr/>
        </p:nvPicPr>
        <p:blipFill>
          <a:blip r:embed="rId4">
            <a:alphaModFix/>
          </a:blip>
          <a:stretch>
            <a:fillRect/>
          </a:stretch>
        </p:blipFill>
        <p:spPr>
          <a:xfrm>
            <a:off x="5631979" y="1372988"/>
            <a:ext cx="2720574" cy="3083601"/>
          </a:xfrm>
          <a:prstGeom prst="rect">
            <a:avLst/>
          </a:prstGeom>
          <a:noFill/>
          <a:ln>
            <a:noFill/>
          </a:ln>
        </p:spPr>
      </p:pic>
      <p:sp>
        <p:nvSpPr>
          <p:cNvPr id="162" name="Google Shape;162;p15"/>
          <p:cNvSpPr txBox="1"/>
          <p:nvPr/>
        </p:nvSpPr>
        <p:spPr>
          <a:xfrm>
            <a:off x="5416825" y="4412125"/>
            <a:ext cx="315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Water Quality score of Bennett Slough in 2020 which runs into Moss Landing Beach. Elkhorn Slough</a:t>
            </a:r>
            <a:endParaRPr sz="600">
              <a:solidFill>
                <a:schemeClr val="lt1"/>
              </a:solidFill>
              <a:latin typeface="Roboto"/>
              <a:ea typeface="Roboto"/>
              <a:cs typeface="Roboto"/>
              <a:sym typeface="Roboto"/>
            </a:endParaRPr>
          </a:p>
        </p:txBody>
      </p:sp>
      <p:sp>
        <p:nvSpPr>
          <p:cNvPr id="163" name="Google Shape;163;p15"/>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
        <p:nvSpPr>
          <p:cNvPr id="164" name="Google Shape;1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Enclosure Design Final</a:t>
            </a:r>
            <a:endParaRPr/>
          </a:p>
        </p:txBody>
      </p:sp>
      <p:sp>
        <p:nvSpPr>
          <p:cNvPr id="502" name="Google Shape;502;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3" name="Google Shape;503;p42"/>
          <p:cNvPicPr preferRelativeResize="0"/>
          <p:nvPr/>
        </p:nvPicPr>
        <p:blipFill rotWithShape="1">
          <a:blip r:embed="rId3">
            <a:alphaModFix/>
          </a:blip>
          <a:srcRect b="831" l="11749" r="4441" t="5780"/>
          <a:stretch/>
        </p:blipFill>
        <p:spPr>
          <a:xfrm>
            <a:off x="258875" y="1516294"/>
            <a:ext cx="4479600" cy="3107100"/>
          </a:xfrm>
          <a:prstGeom prst="roundRect">
            <a:avLst>
              <a:gd fmla="val 16667" name="adj"/>
            </a:avLst>
          </a:prstGeom>
          <a:noFill/>
          <a:ln>
            <a:noFill/>
          </a:ln>
        </p:spPr>
      </p:pic>
      <p:pic>
        <p:nvPicPr>
          <p:cNvPr id="504" name="Google Shape;504;p42"/>
          <p:cNvPicPr preferRelativeResize="0"/>
          <p:nvPr/>
        </p:nvPicPr>
        <p:blipFill>
          <a:blip r:embed="rId4">
            <a:alphaModFix/>
          </a:blip>
          <a:stretch>
            <a:fillRect/>
          </a:stretch>
        </p:blipFill>
        <p:spPr>
          <a:xfrm>
            <a:off x="4738475" y="1360300"/>
            <a:ext cx="4057500" cy="3419100"/>
          </a:xfrm>
          <a:prstGeom prst="roundRect">
            <a:avLst>
              <a:gd fmla="val 16667" name="adj"/>
            </a:avLst>
          </a:prstGeom>
          <a:noFill/>
          <a:ln>
            <a:noFill/>
          </a:ln>
        </p:spPr>
      </p:pic>
      <p:sp>
        <p:nvSpPr>
          <p:cNvPr id="505" name="Google Shape;505;p42"/>
          <p:cNvSpPr txBox="1"/>
          <p:nvPr/>
        </p:nvSpPr>
        <p:spPr>
          <a:xfrm>
            <a:off x="8065200" y="4743300"/>
            <a:ext cx="14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39BE5"/>
                </a:solidFill>
                <a:latin typeface="Roboto"/>
                <a:ea typeface="Roboto"/>
                <a:cs typeface="Roboto"/>
                <a:sym typeface="Roboto"/>
              </a:rPr>
              <a:t>Andrew</a:t>
            </a:r>
            <a:endParaRPr>
              <a:solidFill>
                <a:srgbClr val="039BE5"/>
              </a:solidFill>
              <a:latin typeface="Roboto"/>
              <a:ea typeface="Roboto"/>
              <a:cs typeface="Roboto"/>
              <a:sym typeface="Roboto"/>
            </a:endParaRPr>
          </a:p>
        </p:txBody>
      </p:sp>
      <p:sp>
        <p:nvSpPr>
          <p:cNvPr id="506" name="Google Shape;50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7" name="Google Shape;507;p42"/>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3"/>
          <p:cNvSpPr txBox="1"/>
          <p:nvPr>
            <p:ph type="title"/>
          </p:nvPr>
        </p:nvSpPr>
        <p:spPr>
          <a:xfrm>
            <a:off x="1221300" y="3127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 </a:t>
            </a:r>
            <a:endParaRPr/>
          </a:p>
          <a:p>
            <a:pPr indent="0" lvl="0" marL="0" rtl="0" algn="l">
              <a:spcBef>
                <a:spcPts val="0"/>
              </a:spcBef>
              <a:spcAft>
                <a:spcPts val="0"/>
              </a:spcAft>
              <a:buNone/>
            </a:pPr>
            <a:r>
              <a:rPr lang="en"/>
              <a:t>Final Design</a:t>
            </a:r>
            <a:endParaRPr/>
          </a:p>
        </p:txBody>
      </p:sp>
      <p:sp>
        <p:nvSpPr>
          <p:cNvPr id="513" name="Google Shape;513;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4" name="Google Shape;514;p43"/>
          <p:cNvPicPr preferRelativeResize="0"/>
          <p:nvPr/>
        </p:nvPicPr>
        <p:blipFill rotWithShape="1">
          <a:blip r:embed="rId3">
            <a:alphaModFix/>
          </a:blip>
          <a:srcRect b="822" l="1326" r="2547" t="1321"/>
          <a:stretch/>
        </p:blipFill>
        <p:spPr>
          <a:xfrm>
            <a:off x="3763700" y="554700"/>
            <a:ext cx="4793100" cy="4588800"/>
          </a:xfrm>
          <a:prstGeom prst="roundRect">
            <a:avLst>
              <a:gd fmla="val 16667" name="adj"/>
            </a:avLst>
          </a:prstGeom>
          <a:noFill/>
          <a:ln>
            <a:noFill/>
          </a:ln>
        </p:spPr>
      </p:pic>
      <p:sp>
        <p:nvSpPr>
          <p:cNvPr id="515" name="Google Shape;51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43"/>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22" name="Google Shape;522;p4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3" name="Google Shape;523;p44"/>
          <p:cNvPicPr preferRelativeResize="0"/>
          <p:nvPr/>
        </p:nvPicPr>
        <p:blipFill>
          <a:blip r:embed="rId3">
            <a:alphaModFix/>
          </a:blip>
          <a:stretch>
            <a:fillRect/>
          </a:stretch>
        </p:blipFill>
        <p:spPr>
          <a:xfrm>
            <a:off x="1621275" y="458876"/>
            <a:ext cx="6972274" cy="4512300"/>
          </a:xfrm>
          <a:prstGeom prst="rect">
            <a:avLst/>
          </a:prstGeom>
          <a:noFill/>
          <a:ln>
            <a:noFill/>
          </a:ln>
        </p:spPr>
      </p:pic>
      <p:sp>
        <p:nvSpPr>
          <p:cNvPr id="524" name="Google Shape;524;p44"/>
          <p:cNvSpPr txBox="1"/>
          <p:nvPr/>
        </p:nvSpPr>
        <p:spPr>
          <a:xfrm>
            <a:off x="7308000" y="3861400"/>
            <a:ext cx="927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Lato"/>
                <a:ea typeface="Lato"/>
                <a:cs typeface="Lato"/>
                <a:sym typeface="Lato"/>
              </a:rPr>
              <a:t>Enclosure, Ona  Rev. D</a:t>
            </a:r>
            <a:endParaRPr sz="600">
              <a:latin typeface="Lato"/>
              <a:ea typeface="Lato"/>
              <a:cs typeface="Lato"/>
              <a:sym typeface="Lato"/>
            </a:endParaRPr>
          </a:p>
        </p:txBody>
      </p:sp>
      <p:sp>
        <p:nvSpPr>
          <p:cNvPr id="525" name="Google Shape;525;p44"/>
          <p:cNvSpPr txBox="1"/>
          <p:nvPr/>
        </p:nvSpPr>
        <p:spPr>
          <a:xfrm>
            <a:off x="7325700" y="4138300"/>
            <a:ext cx="101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Briefcase</a:t>
            </a:r>
            <a:endParaRPr sz="1200">
              <a:latin typeface="Lato"/>
              <a:ea typeface="Lato"/>
              <a:cs typeface="Lato"/>
              <a:sym typeface="Lato"/>
            </a:endParaRPr>
          </a:p>
        </p:txBody>
      </p:sp>
      <p:sp>
        <p:nvSpPr>
          <p:cNvPr id="526" name="Google Shape;52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44"/>
          <p:cNvSpPr txBox="1"/>
          <p:nvPr/>
        </p:nvSpPr>
        <p:spPr>
          <a:xfrm>
            <a:off x="7401975" y="58675"/>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33" name="Google Shape;533;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4" name="Google Shape;534;p45"/>
          <p:cNvPicPr preferRelativeResize="0"/>
          <p:nvPr/>
        </p:nvPicPr>
        <p:blipFill>
          <a:blip r:embed="rId3">
            <a:alphaModFix/>
          </a:blip>
          <a:stretch>
            <a:fillRect/>
          </a:stretch>
        </p:blipFill>
        <p:spPr>
          <a:xfrm>
            <a:off x="1587562" y="777075"/>
            <a:ext cx="6458776" cy="4168650"/>
          </a:xfrm>
          <a:prstGeom prst="rect">
            <a:avLst/>
          </a:prstGeom>
          <a:noFill/>
          <a:ln>
            <a:noFill/>
          </a:ln>
        </p:spPr>
      </p:pic>
      <p:sp>
        <p:nvSpPr>
          <p:cNvPr id="535" name="Google Shape;53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45"/>
          <p:cNvSpPr txBox="1"/>
          <p:nvPr/>
        </p:nvSpPr>
        <p:spPr>
          <a:xfrm>
            <a:off x="7499250" y="103375"/>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542" name="Google Shape;542;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3" name="Google Shape;543;p46"/>
          <p:cNvPicPr preferRelativeResize="0"/>
          <p:nvPr/>
        </p:nvPicPr>
        <p:blipFill>
          <a:blip r:embed="rId3">
            <a:alphaModFix/>
          </a:blip>
          <a:stretch>
            <a:fillRect/>
          </a:stretch>
        </p:blipFill>
        <p:spPr>
          <a:xfrm>
            <a:off x="1447400" y="617046"/>
            <a:ext cx="6739099" cy="4338203"/>
          </a:xfrm>
          <a:prstGeom prst="rect">
            <a:avLst/>
          </a:prstGeom>
          <a:noFill/>
          <a:ln>
            <a:noFill/>
          </a:ln>
        </p:spPr>
      </p:pic>
      <p:sp>
        <p:nvSpPr>
          <p:cNvPr id="544" name="Google Shape;54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46"/>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47"/>
          <p:cNvPicPr preferRelativeResize="0"/>
          <p:nvPr/>
        </p:nvPicPr>
        <p:blipFill>
          <a:blip r:embed="rId3">
            <a:alphaModFix/>
          </a:blip>
          <a:stretch>
            <a:fillRect/>
          </a:stretch>
        </p:blipFill>
        <p:spPr>
          <a:xfrm>
            <a:off x="2157825" y="985550"/>
            <a:ext cx="5930800" cy="3817875"/>
          </a:xfrm>
          <a:prstGeom prst="rect">
            <a:avLst/>
          </a:prstGeom>
          <a:noFill/>
          <a:ln>
            <a:noFill/>
          </a:ln>
        </p:spPr>
      </p:pic>
      <p:sp>
        <p:nvSpPr>
          <p:cNvPr id="551" name="Google Shape;55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47"/>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48"/>
          <p:cNvPicPr preferRelativeResize="0"/>
          <p:nvPr/>
        </p:nvPicPr>
        <p:blipFill>
          <a:blip r:embed="rId3">
            <a:alphaModFix/>
          </a:blip>
          <a:stretch>
            <a:fillRect/>
          </a:stretch>
        </p:blipFill>
        <p:spPr>
          <a:xfrm>
            <a:off x="1973033" y="693250"/>
            <a:ext cx="6216843" cy="4024325"/>
          </a:xfrm>
          <a:prstGeom prst="rect">
            <a:avLst/>
          </a:prstGeom>
          <a:noFill/>
          <a:ln>
            <a:noFill/>
          </a:ln>
        </p:spPr>
      </p:pic>
      <p:sp>
        <p:nvSpPr>
          <p:cNvPr id="558" name="Google Shape;55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48"/>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9"/>
          <p:cNvSpPr txBox="1"/>
          <p:nvPr/>
        </p:nvSpPr>
        <p:spPr>
          <a:xfrm>
            <a:off x="5452450" y="3586425"/>
            <a:ext cx="2554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Internal Dimension needed</a:t>
            </a:r>
            <a:endParaRPr>
              <a:solidFill>
                <a:schemeClr val="lt1"/>
              </a:solidFill>
            </a:endParaRPr>
          </a:p>
          <a:p>
            <a:pPr indent="457200" lvl="0" marL="0" rtl="0" algn="l">
              <a:spcBef>
                <a:spcPts val="0"/>
              </a:spcBef>
              <a:spcAft>
                <a:spcPts val="0"/>
              </a:spcAft>
              <a:buNone/>
            </a:pPr>
            <a:r>
              <a:rPr lang="en">
                <a:solidFill>
                  <a:schemeClr val="lt1"/>
                </a:solidFill>
              </a:rPr>
              <a:t>      Width -  18”</a:t>
            </a:r>
            <a:endParaRPr>
              <a:solidFill>
                <a:schemeClr val="lt1"/>
              </a:solidFill>
            </a:endParaRPr>
          </a:p>
          <a:p>
            <a:pPr indent="457200" lvl="0" marL="0" rtl="0" algn="l">
              <a:spcBef>
                <a:spcPts val="0"/>
              </a:spcBef>
              <a:spcAft>
                <a:spcPts val="0"/>
              </a:spcAft>
              <a:buNone/>
            </a:pPr>
            <a:r>
              <a:rPr lang="en">
                <a:solidFill>
                  <a:schemeClr val="lt1"/>
                </a:solidFill>
              </a:rPr>
              <a:t>      Depth - 12”</a:t>
            </a:r>
            <a:endParaRPr>
              <a:solidFill>
                <a:schemeClr val="lt1"/>
              </a:solidFill>
            </a:endParaRPr>
          </a:p>
          <a:p>
            <a:pPr indent="457200" lvl="0" marL="0" rtl="0" algn="l">
              <a:spcBef>
                <a:spcPts val="0"/>
              </a:spcBef>
              <a:spcAft>
                <a:spcPts val="0"/>
              </a:spcAft>
              <a:buNone/>
            </a:pPr>
            <a:r>
              <a:rPr lang="en">
                <a:solidFill>
                  <a:schemeClr val="lt1"/>
                </a:solidFill>
              </a:rPr>
              <a:t>      Height - 22”</a:t>
            </a:r>
            <a:endParaRPr>
              <a:solidFill>
                <a:schemeClr val="lt1"/>
              </a:solidFill>
            </a:endParaRPr>
          </a:p>
        </p:txBody>
      </p:sp>
      <p:sp>
        <p:nvSpPr>
          <p:cNvPr id="565" name="Google Shape;565;p49"/>
          <p:cNvSpPr txBox="1"/>
          <p:nvPr/>
        </p:nvSpPr>
        <p:spPr>
          <a:xfrm>
            <a:off x="2233500" y="499525"/>
            <a:ext cx="4677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lt1"/>
                </a:solidFill>
                <a:latin typeface="Lato"/>
                <a:ea typeface="Lato"/>
                <a:cs typeface="Lato"/>
                <a:sym typeface="Lato"/>
              </a:rPr>
              <a:t>Reagent Storage Design</a:t>
            </a:r>
            <a:endParaRPr b="1" sz="2900">
              <a:solidFill>
                <a:schemeClr val="lt1"/>
              </a:solidFill>
              <a:latin typeface="Lato"/>
              <a:ea typeface="Lato"/>
              <a:cs typeface="Lato"/>
              <a:sym typeface="Lato"/>
            </a:endParaRPr>
          </a:p>
        </p:txBody>
      </p:sp>
      <p:pic>
        <p:nvPicPr>
          <p:cNvPr id="566" name="Google Shape;566;p49"/>
          <p:cNvPicPr preferRelativeResize="0"/>
          <p:nvPr/>
        </p:nvPicPr>
        <p:blipFill>
          <a:blip r:embed="rId3">
            <a:alphaModFix/>
          </a:blip>
          <a:stretch>
            <a:fillRect/>
          </a:stretch>
        </p:blipFill>
        <p:spPr>
          <a:xfrm>
            <a:off x="1181250" y="1130725"/>
            <a:ext cx="2910561" cy="3707976"/>
          </a:xfrm>
          <a:prstGeom prst="rect">
            <a:avLst/>
          </a:prstGeom>
          <a:noFill/>
          <a:ln>
            <a:noFill/>
          </a:ln>
        </p:spPr>
      </p:pic>
      <p:sp>
        <p:nvSpPr>
          <p:cNvPr id="567" name="Google Shape;567;p49"/>
          <p:cNvSpPr txBox="1"/>
          <p:nvPr/>
        </p:nvSpPr>
        <p:spPr>
          <a:xfrm>
            <a:off x="4843425" y="1439325"/>
            <a:ext cx="389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lt1"/>
                </a:solidFill>
                <a:latin typeface="Lato"/>
                <a:ea typeface="Lato"/>
                <a:cs typeface="Lato"/>
                <a:sym typeface="Lato"/>
              </a:rPr>
              <a:t>Reagent storage specs changed</a:t>
            </a:r>
            <a:endParaRPr b="1" u="sng">
              <a:solidFill>
                <a:schemeClr val="lt1"/>
              </a:solidFill>
              <a:latin typeface="Lato"/>
              <a:ea typeface="Lato"/>
              <a:cs typeface="Lato"/>
              <a:sym typeface="Lato"/>
            </a:endParaRPr>
          </a:p>
        </p:txBody>
      </p:sp>
      <p:sp>
        <p:nvSpPr>
          <p:cNvPr id="568" name="Google Shape;568;p49"/>
          <p:cNvSpPr txBox="1"/>
          <p:nvPr/>
        </p:nvSpPr>
        <p:spPr>
          <a:xfrm>
            <a:off x="4843425" y="1839525"/>
            <a:ext cx="389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Initially</a:t>
            </a:r>
            <a:r>
              <a:rPr lang="en">
                <a:solidFill>
                  <a:schemeClr val="lt1"/>
                </a:solidFill>
                <a:latin typeface="Lato"/>
                <a:ea typeface="Lato"/>
                <a:cs typeface="Lato"/>
                <a:sym typeface="Lato"/>
              </a:rPr>
              <a:t>: Reagents would be hung from a bar </a:t>
            </a:r>
            <a:endParaRPr>
              <a:solidFill>
                <a:schemeClr val="lt1"/>
              </a:solidFill>
              <a:latin typeface="Lato"/>
              <a:ea typeface="Lato"/>
              <a:cs typeface="Lato"/>
              <a:sym typeface="Lato"/>
            </a:endParaRPr>
          </a:p>
          <a:p>
            <a:pPr indent="0" lvl="0" marL="457200" rtl="0" algn="l">
              <a:spcBef>
                <a:spcPts val="0"/>
              </a:spcBef>
              <a:spcAft>
                <a:spcPts val="0"/>
              </a:spcAft>
              <a:buNone/>
            </a:pPr>
            <a:r>
              <a:rPr lang="en">
                <a:solidFill>
                  <a:schemeClr val="lt1"/>
                </a:solidFill>
                <a:latin typeface="Lato"/>
                <a:ea typeface="Lato"/>
                <a:cs typeface="Lato"/>
                <a:sym typeface="Lato"/>
              </a:rPr>
              <a:t>      separate from the electronics housing</a:t>
            </a:r>
            <a:endParaRPr>
              <a:solidFill>
                <a:schemeClr val="lt1"/>
              </a:solidFill>
              <a:latin typeface="Lato"/>
              <a:ea typeface="Lato"/>
              <a:cs typeface="Lato"/>
              <a:sym typeface="Lato"/>
            </a:endParaRPr>
          </a:p>
        </p:txBody>
      </p:sp>
      <p:sp>
        <p:nvSpPr>
          <p:cNvPr id="569" name="Google Shape;569;p49"/>
          <p:cNvSpPr txBox="1"/>
          <p:nvPr/>
        </p:nvSpPr>
        <p:spPr>
          <a:xfrm>
            <a:off x="4818250" y="2370975"/>
            <a:ext cx="3822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Scope change</a:t>
            </a:r>
            <a:r>
              <a:rPr lang="en">
                <a:solidFill>
                  <a:schemeClr val="lt1"/>
                </a:solidFill>
                <a:latin typeface="Lato"/>
                <a:ea typeface="Lato"/>
                <a:cs typeface="Lato"/>
                <a:sym typeface="Lato"/>
              </a:rPr>
              <a:t>: reagents need to be in the dark</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and possibly submerged in			       water to prevent reagent 			       degradation during extended 		       deployment time.</a:t>
            </a:r>
            <a:endParaRPr>
              <a:solidFill>
                <a:schemeClr val="lt1"/>
              </a:solidFill>
              <a:latin typeface="Lato"/>
              <a:ea typeface="Lato"/>
              <a:cs typeface="Lato"/>
              <a:sym typeface="Lato"/>
            </a:endParaRPr>
          </a:p>
        </p:txBody>
      </p:sp>
      <p:sp>
        <p:nvSpPr>
          <p:cNvPr id="570" name="Google Shape;570;p49"/>
          <p:cNvSpPr txBox="1"/>
          <p:nvPr/>
        </p:nvSpPr>
        <p:spPr>
          <a:xfrm>
            <a:off x="8006650" y="9370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Tracy Hunter</a:t>
            </a:r>
            <a:endParaRPr sz="900">
              <a:solidFill>
                <a:schemeClr val="lt1"/>
              </a:solidFill>
            </a:endParaRPr>
          </a:p>
        </p:txBody>
      </p:sp>
      <p:sp>
        <p:nvSpPr>
          <p:cNvPr id="571" name="Google Shape;57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50"/>
          <p:cNvPicPr preferRelativeResize="0"/>
          <p:nvPr/>
        </p:nvPicPr>
        <p:blipFill>
          <a:blip r:embed="rId3">
            <a:alphaModFix/>
          </a:blip>
          <a:stretch>
            <a:fillRect/>
          </a:stretch>
        </p:blipFill>
        <p:spPr>
          <a:xfrm>
            <a:off x="6074975" y="2271700"/>
            <a:ext cx="2765276" cy="1797149"/>
          </a:xfrm>
          <a:prstGeom prst="rect">
            <a:avLst/>
          </a:prstGeom>
          <a:noFill/>
          <a:ln>
            <a:noFill/>
          </a:ln>
        </p:spPr>
      </p:pic>
      <p:sp>
        <p:nvSpPr>
          <p:cNvPr id="577" name="Google Shape;577;p50"/>
          <p:cNvSpPr txBox="1"/>
          <p:nvPr/>
        </p:nvSpPr>
        <p:spPr>
          <a:xfrm>
            <a:off x="5729900" y="4152475"/>
            <a:ext cx="345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u="sng">
                <a:solidFill>
                  <a:schemeClr val="hlink"/>
                </a:solidFill>
                <a:hlinkClick r:id="rId4"/>
              </a:rPr>
              <a:t>Water Butt Tap | U.S. Plastic Corp. (usplastic.com)</a:t>
            </a:r>
            <a:endParaRPr/>
          </a:p>
        </p:txBody>
      </p:sp>
      <p:pic>
        <p:nvPicPr>
          <p:cNvPr id="578" name="Google Shape;578;p50"/>
          <p:cNvPicPr preferRelativeResize="0"/>
          <p:nvPr/>
        </p:nvPicPr>
        <p:blipFill rotWithShape="1">
          <a:blip r:embed="rId5">
            <a:alphaModFix/>
          </a:blip>
          <a:srcRect b="0" l="0" r="63484" t="0"/>
          <a:stretch/>
        </p:blipFill>
        <p:spPr>
          <a:xfrm>
            <a:off x="89550" y="1698625"/>
            <a:ext cx="1734902" cy="2677225"/>
          </a:xfrm>
          <a:prstGeom prst="rect">
            <a:avLst/>
          </a:prstGeom>
          <a:noFill/>
          <a:ln>
            <a:noFill/>
          </a:ln>
        </p:spPr>
      </p:pic>
      <p:sp>
        <p:nvSpPr>
          <p:cNvPr id="579" name="Google Shape;579;p50"/>
          <p:cNvSpPr txBox="1"/>
          <p:nvPr/>
        </p:nvSpPr>
        <p:spPr>
          <a:xfrm>
            <a:off x="326150" y="4434875"/>
            <a:ext cx="46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20 Gallon Black Polyethylene Tank - 18" L x 12" W x 24" Hgt. | U.S. Plastic Corp. (usplastic.com)</a:t>
            </a:r>
            <a:endParaRPr/>
          </a:p>
        </p:txBody>
      </p:sp>
      <p:sp>
        <p:nvSpPr>
          <p:cNvPr id="580" name="Google Shape;580;p50"/>
          <p:cNvSpPr txBox="1"/>
          <p:nvPr/>
        </p:nvSpPr>
        <p:spPr>
          <a:xfrm>
            <a:off x="2979150" y="651600"/>
            <a:ext cx="318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latin typeface="Lato"/>
                <a:ea typeface="Lato"/>
                <a:cs typeface="Lato"/>
                <a:sym typeface="Lato"/>
              </a:rPr>
              <a:t>Storage Solution</a:t>
            </a:r>
            <a:endParaRPr b="1" sz="2800">
              <a:solidFill>
                <a:schemeClr val="lt1"/>
              </a:solidFill>
              <a:latin typeface="Lato"/>
              <a:ea typeface="Lato"/>
              <a:cs typeface="Lato"/>
              <a:sym typeface="Lato"/>
            </a:endParaRPr>
          </a:p>
        </p:txBody>
      </p:sp>
      <p:pic>
        <p:nvPicPr>
          <p:cNvPr id="581" name="Google Shape;581;p50"/>
          <p:cNvPicPr preferRelativeResize="0"/>
          <p:nvPr/>
        </p:nvPicPr>
        <p:blipFill>
          <a:blip r:embed="rId7">
            <a:alphaModFix/>
          </a:blip>
          <a:stretch>
            <a:fillRect/>
          </a:stretch>
        </p:blipFill>
        <p:spPr>
          <a:xfrm>
            <a:off x="1824450" y="1706025"/>
            <a:ext cx="3455401" cy="2662425"/>
          </a:xfrm>
          <a:prstGeom prst="rect">
            <a:avLst/>
          </a:prstGeom>
          <a:noFill/>
          <a:ln>
            <a:noFill/>
          </a:ln>
        </p:spPr>
      </p:pic>
      <p:sp>
        <p:nvSpPr>
          <p:cNvPr id="582" name="Google Shape;582;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3" name="Google Shape;583;p50"/>
          <p:cNvSpPr txBox="1"/>
          <p:nvPr/>
        </p:nvSpPr>
        <p:spPr>
          <a:xfrm>
            <a:off x="8091450" y="103925"/>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Tracy Hunter</a:t>
            </a:r>
            <a:endParaRPr sz="9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1"/>
          <p:cNvSpPr txBox="1"/>
          <p:nvPr>
            <p:ph type="title"/>
          </p:nvPr>
        </p:nvSpPr>
        <p:spPr>
          <a:xfrm>
            <a:off x="3076525" y="140850"/>
            <a:ext cx="26166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800">
                <a:latin typeface="Lato"/>
                <a:ea typeface="Lato"/>
                <a:cs typeface="Lato"/>
                <a:sym typeface="Lato"/>
              </a:rPr>
              <a:t>Storage Solution</a:t>
            </a:r>
            <a:endParaRPr b="1" sz="2800">
              <a:latin typeface="Lato"/>
              <a:ea typeface="Lato"/>
              <a:cs typeface="Lato"/>
              <a:sym typeface="Lato"/>
            </a:endParaRPr>
          </a:p>
          <a:p>
            <a:pPr indent="0" lvl="0" marL="0" rtl="0" algn="l">
              <a:spcBef>
                <a:spcPts val="0"/>
              </a:spcBef>
              <a:spcAft>
                <a:spcPts val="0"/>
              </a:spcAft>
              <a:buNone/>
            </a:pPr>
            <a:r>
              <a:t/>
            </a:r>
            <a:endParaRPr/>
          </a:p>
        </p:txBody>
      </p:sp>
      <p:pic>
        <p:nvPicPr>
          <p:cNvPr id="589" name="Google Shape;589;p51"/>
          <p:cNvPicPr preferRelativeResize="0"/>
          <p:nvPr/>
        </p:nvPicPr>
        <p:blipFill>
          <a:blip r:embed="rId3">
            <a:alphaModFix/>
          </a:blip>
          <a:stretch>
            <a:fillRect/>
          </a:stretch>
        </p:blipFill>
        <p:spPr>
          <a:xfrm>
            <a:off x="290650" y="1650346"/>
            <a:ext cx="1873299" cy="3330299"/>
          </a:xfrm>
          <a:prstGeom prst="rect">
            <a:avLst/>
          </a:prstGeom>
          <a:noFill/>
          <a:ln>
            <a:noFill/>
          </a:ln>
        </p:spPr>
      </p:pic>
      <p:pic>
        <p:nvPicPr>
          <p:cNvPr id="590" name="Google Shape;590;p51"/>
          <p:cNvPicPr preferRelativeResize="0"/>
          <p:nvPr/>
        </p:nvPicPr>
        <p:blipFill>
          <a:blip r:embed="rId4">
            <a:alphaModFix/>
          </a:blip>
          <a:stretch>
            <a:fillRect/>
          </a:stretch>
        </p:blipFill>
        <p:spPr>
          <a:xfrm>
            <a:off x="2314663" y="2812975"/>
            <a:ext cx="2890225" cy="2167676"/>
          </a:xfrm>
          <a:prstGeom prst="rect">
            <a:avLst/>
          </a:prstGeom>
          <a:noFill/>
          <a:ln>
            <a:noFill/>
          </a:ln>
        </p:spPr>
      </p:pic>
      <p:sp>
        <p:nvSpPr>
          <p:cNvPr id="591" name="Google Shape;591;p51"/>
          <p:cNvSpPr txBox="1"/>
          <p:nvPr/>
        </p:nvSpPr>
        <p:spPr>
          <a:xfrm>
            <a:off x="5160825" y="751925"/>
            <a:ext cx="389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Casing and component placement was used to design a container that would mount to tank to hold the analyzer</a:t>
            </a:r>
            <a:endParaRPr>
              <a:solidFill>
                <a:schemeClr val="lt1"/>
              </a:solidFill>
              <a:latin typeface="Lato"/>
              <a:ea typeface="Lato"/>
              <a:cs typeface="Lato"/>
              <a:sym typeface="Lato"/>
            </a:endParaRPr>
          </a:p>
        </p:txBody>
      </p:sp>
      <p:pic>
        <p:nvPicPr>
          <p:cNvPr id="592" name="Google Shape;592;p51"/>
          <p:cNvPicPr preferRelativeResize="0"/>
          <p:nvPr/>
        </p:nvPicPr>
        <p:blipFill>
          <a:blip r:embed="rId5">
            <a:alphaModFix/>
          </a:blip>
          <a:stretch>
            <a:fillRect/>
          </a:stretch>
        </p:blipFill>
        <p:spPr>
          <a:xfrm>
            <a:off x="2451478" y="794525"/>
            <a:ext cx="2616599" cy="1956587"/>
          </a:xfrm>
          <a:prstGeom prst="rect">
            <a:avLst/>
          </a:prstGeom>
          <a:noFill/>
          <a:ln>
            <a:noFill/>
          </a:ln>
        </p:spPr>
      </p:pic>
      <p:pic>
        <p:nvPicPr>
          <p:cNvPr id="593" name="Google Shape;593;p51"/>
          <p:cNvPicPr preferRelativeResize="0"/>
          <p:nvPr/>
        </p:nvPicPr>
        <p:blipFill rotWithShape="1">
          <a:blip r:embed="rId6">
            <a:alphaModFix/>
          </a:blip>
          <a:srcRect b="11499" l="0" r="0" t="11112"/>
          <a:stretch/>
        </p:blipFill>
        <p:spPr>
          <a:xfrm>
            <a:off x="5912438" y="1514201"/>
            <a:ext cx="2392574" cy="3291525"/>
          </a:xfrm>
          <a:prstGeom prst="rect">
            <a:avLst/>
          </a:prstGeom>
          <a:noFill/>
          <a:ln>
            <a:noFill/>
          </a:ln>
        </p:spPr>
      </p:pic>
      <p:sp>
        <p:nvSpPr>
          <p:cNvPr id="594" name="Google Shape;59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51"/>
          <p:cNvSpPr txBox="1"/>
          <p:nvPr/>
        </p:nvSpPr>
        <p:spPr>
          <a:xfrm>
            <a:off x="8091450" y="103925"/>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Tracy Hunter</a:t>
            </a:r>
            <a:endParaRPr sz="9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a:t>
            </a:r>
            <a:endParaRPr/>
          </a:p>
        </p:txBody>
      </p:sp>
      <p:sp>
        <p:nvSpPr>
          <p:cNvPr id="170" name="Google Shape;170;p16"/>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Majority of Initial research was into the actual chemical assay that was to be automated. An in-depth understanding of the chemistry was not required but a high level understanding was required in order to develop the instrument and interface with the users o</a:t>
            </a:r>
            <a:r>
              <a:rPr lang="en"/>
              <a:t>f it. </a:t>
            </a:r>
            <a:endParaRPr/>
          </a:p>
          <a:p>
            <a:pPr indent="0" lvl="0" marL="0" rtl="0" algn="l">
              <a:spcBef>
                <a:spcPts val="1200"/>
              </a:spcBef>
              <a:spcAft>
                <a:spcPts val="0"/>
              </a:spcAft>
              <a:buNone/>
            </a:pPr>
            <a:r>
              <a:rPr lang="en"/>
              <a:t>Understanding of  the </a:t>
            </a:r>
            <a:r>
              <a:rPr lang="en"/>
              <a:t>principles</a:t>
            </a:r>
            <a:r>
              <a:rPr lang="en"/>
              <a:t> of spectrophotometry </a:t>
            </a:r>
            <a:endParaRPr/>
          </a:p>
          <a:p>
            <a:pPr indent="0" lvl="0" marL="0" rtl="0" algn="l">
              <a:spcBef>
                <a:spcPts val="1200"/>
              </a:spcBef>
              <a:spcAft>
                <a:spcPts val="1200"/>
              </a:spcAft>
              <a:buNone/>
            </a:pPr>
            <a:r>
              <a:rPr lang="en"/>
              <a:t>How Why Data collected and how its used</a:t>
            </a:r>
            <a:endParaRPr/>
          </a:p>
        </p:txBody>
      </p:sp>
      <p:sp>
        <p:nvSpPr>
          <p:cNvPr id="171" name="Google Shape;171;p16"/>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16"/>
          <p:cNvPicPr preferRelativeResize="0"/>
          <p:nvPr/>
        </p:nvPicPr>
        <p:blipFill>
          <a:blip r:embed="rId3">
            <a:alphaModFix/>
          </a:blip>
          <a:stretch>
            <a:fillRect/>
          </a:stretch>
        </p:blipFill>
        <p:spPr>
          <a:xfrm>
            <a:off x="4792001" y="1307850"/>
            <a:ext cx="4206111" cy="3154575"/>
          </a:xfrm>
          <a:prstGeom prst="rect">
            <a:avLst/>
          </a:prstGeom>
          <a:noFill/>
          <a:ln>
            <a:noFill/>
          </a:ln>
        </p:spPr>
      </p:pic>
      <p:sp>
        <p:nvSpPr>
          <p:cNvPr id="173" name="Google Shape;17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16"/>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the Lab</a:t>
            </a:r>
            <a:endParaRPr/>
          </a:p>
        </p:txBody>
      </p:sp>
      <p:sp>
        <p:nvSpPr>
          <p:cNvPr id="601" name="Google Shape;601;p5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 the lab sequence</a:t>
            </a:r>
            <a:endParaRPr/>
          </a:p>
          <a:p>
            <a:pPr indent="0" lvl="0" marL="0" rtl="0" algn="l">
              <a:spcBef>
                <a:spcPts val="1200"/>
              </a:spcBef>
              <a:spcAft>
                <a:spcPts val="0"/>
              </a:spcAft>
              <a:buNone/>
            </a:pPr>
            <a:r>
              <a:rPr lang="en"/>
              <a:t>debugged</a:t>
            </a:r>
            <a:endParaRPr/>
          </a:p>
          <a:p>
            <a:pPr indent="0" lvl="0" marL="0" rtl="0" algn="l">
              <a:spcBef>
                <a:spcPts val="1200"/>
              </a:spcBef>
              <a:spcAft>
                <a:spcPts val="0"/>
              </a:spcAft>
              <a:buNone/>
            </a:pPr>
            <a:r>
              <a:rPr lang="en"/>
              <a:t>obtained readings </a:t>
            </a:r>
            <a:endParaRPr/>
          </a:p>
          <a:p>
            <a:pPr indent="0" lvl="0" marL="0" rtl="0" algn="l">
              <a:spcBef>
                <a:spcPts val="1200"/>
              </a:spcBef>
              <a:spcAft>
                <a:spcPts val="0"/>
              </a:spcAft>
              <a:buNone/>
            </a:pPr>
            <a:r>
              <a:rPr lang="en"/>
              <a:t>compared with lab unit </a:t>
            </a:r>
            <a:endParaRPr/>
          </a:p>
          <a:p>
            <a:pPr indent="0" lvl="0" marL="0" rtl="0" algn="l">
              <a:spcBef>
                <a:spcPts val="1200"/>
              </a:spcBef>
              <a:spcAft>
                <a:spcPts val="0"/>
              </a:spcAft>
              <a:buNone/>
            </a:pPr>
            <a:r>
              <a:rPr lang="en"/>
              <a:t>	ran same sample in both units</a:t>
            </a:r>
            <a:endParaRPr/>
          </a:p>
          <a:p>
            <a:pPr indent="0" lvl="0" marL="0" rtl="0" algn="l">
              <a:spcBef>
                <a:spcPts val="1200"/>
              </a:spcBef>
              <a:spcAft>
                <a:spcPts val="1200"/>
              </a:spcAft>
              <a:buNone/>
            </a:pPr>
            <a:r>
              <a:t/>
            </a:r>
            <a:endParaRPr/>
          </a:p>
        </p:txBody>
      </p:sp>
      <p:pic>
        <p:nvPicPr>
          <p:cNvPr id="602" name="Google Shape;602;p52"/>
          <p:cNvPicPr preferRelativeResize="0"/>
          <p:nvPr/>
        </p:nvPicPr>
        <p:blipFill>
          <a:blip r:embed="rId3">
            <a:alphaModFix/>
          </a:blip>
          <a:stretch>
            <a:fillRect/>
          </a:stretch>
        </p:blipFill>
        <p:spPr>
          <a:xfrm>
            <a:off x="5286373" y="538400"/>
            <a:ext cx="3050022" cy="4066695"/>
          </a:xfrm>
          <a:prstGeom prst="rect">
            <a:avLst/>
          </a:prstGeom>
          <a:noFill/>
          <a:ln>
            <a:noFill/>
          </a:ln>
        </p:spPr>
      </p:pic>
      <p:sp>
        <p:nvSpPr>
          <p:cNvPr id="603" name="Google Shape;60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4" name="Google Shape;604;p52"/>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did we do?</a:t>
            </a:r>
            <a:endParaRPr/>
          </a:p>
        </p:txBody>
      </p:sp>
      <p:sp>
        <p:nvSpPr>
          <p:cNvPr id="610" name="Google Shape;610;p5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Obtained reasonable absorbance values of a blank sample,</a:t>
            </a:r>
            <a:endParaRPr/>
          </a:p>
          <a:p>
            <a:pPr indent="0" lvl="0" marL="0" rtl="0" algn="l">
              <a:spcBef>
                <a:spcPts val="1200"/>
              </a:spcBef>
              <a:spcAft>
                <a:spcPts val="0"/>
              </a:spcAft>
              <a:buNone/>
            </a:pPr>
            <a:r>
              <a:rPr lang="en"/>
              <a:t> a sample with a known conc. of PO4, and the sea water sample.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Calculated the concentration of phosphate within</a:t>
            </a:r>
            <a:endParaRPr/>
          </a:p>
          <a:p>
            <a:pPr indent="0" lvl="0" marL="0" rtl="0" algn="l">
              <a:spcBef>
                <a:spcPts val="1200"/>
              </a:spcBef>
              <a:spcAft>
                <a:spcPts val="0"/>
              </a:spcAft>
              <a:buNone/>
            </a:pPr>
            <a:r>
              <a:rPr lang="en"/>
              <a:t> the sea water within reason. Value of .6 umol/kg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Data qualified by the certified chemists of MLML</a:t>
            </a:r>
            <a:endParaRPr/>
          </a:p>
          <a:p>
            <a:pPr indent="0" lvl="0" marL="0" rtl="0" algn="l">
              <a:spcBef>
                <a:spcPts val="1200"/>
              </a:spcBef>
              <a:spcAft>
                <a:spcPts val="0"/>
              </a:spcAft>
              <a:buNone/>
            </a:pPr>
            <a:r>
              <a:rPr lang="en"/>
              <a:t>Highest honor of double thumbs up</a:t>
            </a:r>
            <a:endParaRPr/>
          </a:p>
          <a:p>
            <a:pPr indent="0" lvl="0" marL="0" rtl="0" algn="l">
              <a:spcBef>
                <a:spcPts val="1200"/>
              </a:spcBef>
              <a:spcAft>
                <a:spcPts val="1200"/>
              </a:spcAft>
              <a:buNone/>
            </a:pPr>
            <a:r>
              <a:t/>
            </a:r>
            <a:endParaRPr/>
          </a:p>
        </p:txBody>
      </p:sp>
      <p:pic>
        <p:nvPicPr>
          <p:cNvPr id="611" name="Google Shape;611;p53"/>
          <p:cNvPicPr preferRelativeResize="0"/>
          <p:nvPr/>
        </p:nvPicPr>
        <p:blipFill>
          <a:blip r:embed="rId3">
            <a:alphaModFix/>
          </a:blip>
          <a:stretch>
            <a:fillRect/>
          </a:stretch>
        </p:blipFill>
        <p:spPr>
          <a:xfrm>
            <a:off x="5270525" y="1307850"/>
            <a:ext cx="3780250" cy="2835176"/>
          </a:xfrm>
          <a:prstGeom prst="rect">
            <a:avLst/>
          </a:prstGeom>
          <a:noFill/>
          <a:ln>
            <a:noFill/>
          </a:ln>
        </p:spPr>
      </p:pic>
      <p:sp>
        <p:nvSpPr>
          <p:cNvPr id="612" name="Google Shape;61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3" name="Google Shape;613;p53"/>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samples collected</a:t>
            </a:r>
            <a:endParaRPr/>
          </a:p>
        </p:txBody>
      </p:sp>
      <p:sp>
        <p:nvSpPr>
          <p:cNvPr id="619" name="Google Shape;619;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0" name="Google Shape;620;p54"/>
          <p:cNvPicPr preferRelativeResize="0"/>
          <p:nvPr/>
        </p:nvPicPr>
        <p:blipFill>
          <a:blip r:embed="rId3">
            <a:alphaModFix/>
          </a:blip>
          <a:stretch>
            <a:fillRect/>
          </a:stretch>
        </p:blipFill>
        <p:spPr>
          <a:xfrm>
            <a:off x="-1" y="1606400"/>
            <a:ext cx="3075293" cy="2306476"/>
          </a:xfrm>
          <a:prstGeom prst="rect">
            <a:avLst/>
          </a:prstGeom>
          <a:noFill/>
          <a:ln>
            <a:noFill/>
          </a:ln>
        </p:spPr>
      </p:pic>
      <p:pic>
        <p:nvPicPr>
          <p:cNvPr id="621" name="Google Shape;621;p54"/>
          <p:cNvPicPr preferRelativeResize="0"/>
          <p:nvPr/>
        </p:nvPicPr>
        <p:blipFill>
          <a:blip r:embed="rId4">
            <a:alphaModFix/>
          </a:blip>
          <a:stretch>
            <a:fillRect/>
          </a:stretch>
        </p:blipFill>
        <p:spPr>
          <a:xfrm>
            <a:off x="6150600" y="1606388"/>
            <a:ext cx="3075299" cy="2306495"/>
          </a:xfrm>
          <a:prstGeom prst="rect">
            <a:avLst/>
          </a:prstGeom>
          <a:noFill/>
          <a:ln>
            <a:noFill/>
          </a:ln>
        </p:spPr>
      </p:pic>
      <p:pic>
        <p:nvPicPr>
          <p:cNvPr id="622" name="Google Shape;622;p54"/>
          <p:cNvPicPr preferRelativeResize="0"/>
          <p:nvPr/>
        </p:nvPicPr>
        <p:blipFill>
          <a:blip r:embed="rId5">
            <a:alphaModFix/>
          </a:blip>
          <a:stretch>
            <a:fillRect/>
          </a:stretch>
        </p:blipFill>
        <p:spPr>
          <a:xfrm>
            <a:off x="3075300" y="1606400"/>
            <a:ext cx="3075294" cy="2306476"/>
          </a:xfrm>
          <a:prstGeom prst="rect">
            <a:avLst/>
          </a:prstGeom>
          <a:noFill/>
          <a:ln>
            <a:noFill/>
          </a:ln>
        </p:spPr>
      </p:pic>
      <p:sp>
        <p:nvSpPr>
          <p:cNvPr id="623" name="Google Shape;623;p54"/>
          <p:cNvSpPr txBox="1"/>
          <p:nvPr/>
        </p:nvSpPr>
        <p:spPr>
          <a:xfrm>
            <a:off x="466175" y="1167350"/>
            <a:ext cx="44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Blank Sample Run</a:t>
            </a:r>
            <a:endParaRPr>
              <a:solidFill>
                <a:schemeClr val="lt1"/>
              </a:solidFill>
              <a:latin typeface="Lato"/>
              <a:ea typeface="Lato"/>
              <a:cs typeface="Lato"/>
              <a:sym typeface="Lato"/>
            </a:endParaRPr>
          </a:p>
        </p:txBody>
      </p:sp>
      <p:sp>
        <p:nvSpPr>
          <p:cNvPr id="624" name="Google Shape;624;p54"/>
          <p:cNvSpPr txBox="1"/>
          <p:nvPr/>
        </p:nvSpPr>
        <p:spPr>
          <a:xfrm>
            <a:off x="3205875" y="1167350"/>
            <a:ext cx="44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Sea Water Sample  Run</a:t>
            </a:r>
            <a:endParaRPr>
              <a:solidFill>
                <a:schemeClr val="lt1"/>
              </a:solidFill>
              <a:latin typeface="Lato"/>
              <a:ea typeface="Lato"/>
              <a:cs typeface="Lato"/>
              <a:sym typeface="Lato"/>
            </a:endParaRPr>
          </a:p>
        </p:txBody>
      </p:sp>
      <p:sp>
        <p:nvSpPr>
          <p:cNvPr id="625" name="Google Shape;625;p54"/>
          <p:cNvSpPr txBox="1"/>
          <p:nvPr/>
        </p:nvSpPr>
        <p:spPr>
          <a:xfrm>
            <a:off x="6150600" y="1206200"/>
            <a:ext cx="44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PO4 Control Run</a:t>
            </a:r>
            <a:endParaRPr>
              <a:solidFill>
                <a:schemeClr val="lt1"/>
              </a:solidFill>
              <a:latin typeface="Lato"/>
              <a:ea typeface="Lato"/>
              <a:cs typeface="Lato"/>
              <a:sym typeface="Lato"/>
            </a:endParaRPr>
          </a:p>
        </p:txBody>
      </p:sp>
      <p:sp>
        <p:nvSpPr>
          <p:cNvPr id="626" name="Google Shape;62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54"/>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33" name="Google Shape;633;p5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4" name="Google Shape;634;p55"/>
          <p:cNvPicPr preferRelativeResize="0"/>
          <p:nvPr/>
        </p:nvPicPr>
        <p:blipFill>
          <a:blip r:embed="rId3">
            <a:alphaModFix/>
          </a:blip>
          <a:stretch>
            <a:fillRect/>
          </a:stretch>
        </p:blipFill>
        <p:spPr>
          <a:xfrm>
            <a:off x="1215950" y="617050"/>
            <a:ext cx="6946799" cy="4168076"/>
          </a:xfrm>
          <a:prstGeom prst="rect">
            <a:avLst/>
          </a:prstGeom>
          <a:noFill/>
          <a:ln>
            <a:noFill/>
          </a:ln>
        </p:spPr>
      </p:pic>
      <p:sp>
        <p:nvSpPr>
          <p:cNvPr id="635" name="Google Shape;63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55"/>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2" name="Google Shape;642;p5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3" name="Google Shape;643;p56"/>
          <p:cNvPicPr preferRelativeResize="0"/>
          <p:nvPr/>
        </p:nvPicPr>
        <p:blipFill>
          <a:blip r:embed="rId3">
            <a:alphaModFix/>
          </a:blip>
          <a:stretch>
            <a:fillRect/>
          </a:stretch>
        </p:blipFill>
        <p:spPr>
          <a:xfrm>
            <a:off x="1117475" y="751124"/>
            <a:ext cx="7218925" cy="4014377"/>
          </a:xfrm>
          <a:prstGeom prst="rect">
            <a:avLst/>
          </a:prstGeom>
          <a:noFill/>
          <a:ln>
            <a:noFill/>
          </a:ln>
        </p:spPr>
      </p:pic>
      <p:sp>
        <p:nvSpPr>
          <p:cNvPr id="644" name="Google Shape;64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5" name="Google Shape;645;p56"/>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State of pFiona</a:t>
            </a:r>
            <a:endParaRPr/>
          </a:p>
        </p:txBody>
      </p:sp>
      <p:sp>
        <p:nvSpPr>
          <p:cNvPr id="651" name="Google Shape;651;p5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Back to the bay</a:t>
            </a:r>
            <a:endParaRPr/>
          </a:p>
          <a:p>
            <a:pPr indent="0" lvl="0" marL="0" rtl="0" algn="l">
              <a:spcBef>
                <a:spcPts val="1200"/>
              </a:spcBef>
              <a:spcAft>
                <a:spcPts val="0"/>
              </a:spcAft>
              <a:buNone/>
            </a:pPr>
            <a:r>
              <a:rPr lang="en"/>
              <a:t>	Finishing setup + deployment</a:t>
            </a:r>
            <a:endParaRPr/>
          </a:p>
          <a:p>
            <a:pPr indent="0" lvl="0" marL="0" rtl="0" algn="l">
              <a:spcBef>
                <a:spcPts val="1200"/>
              </a:spcBef>
              <a:spcAft>
                <a:spcPts val="0"/>
              </a:spcAft>
              <a:buNone/>
            </a:pPr>
            <a:r>
              <a:rPr lang="en"/>
              <a:t>		Reagent setup+calc</a:t>
            </a:r>
            <a:endParaRPr/>
          </a:p>
          <a:p>
            <a:pPr indent="0" lvl="0" marL="0" rtl="0" algn="l">
              <a:spcBef>
                <a:spcPts val="1200"/>
              </a:spcBef>
              <a:spcAft>
                <a:spcPts val="0"/>
              </a:spcAft>
              <a:buNone/>
            </a:pPr>
            <a:r>
              <a:rPr lang="en"/>
              <a:t>CMPE team</a:t>
            </a:r>
            <a:endParaRPr/>
          </a:p>
          <a:p>
            <a:pPr indent="0" lvl="0" marL="0" rtl="0" algn="l">
              <a:spcBef>
                <a:spcPts val="1200"/>
              </a:spcBef>
              <a:spcAft>
                <a:spcPts val="0"/>
              </a:spcAft>
              <a:buNone/>
            </a:pPr>
            <a:r>
              <a:rPr lang="en"/>
              <a:t>	Finish </a:t>
            </a:r>
            <a:r>
              <a:rPr lang="en"/>
              <a:t>integrating w/ </a:t>
            </a:r>
            <a:r>
              <a:rPr lang="en"/>
              <a:t>CMPE program</a:t>
            </a:r>
            <a:endParaRPr/>
          </a:p>
          <a:p>
            <a:pPr indent="0" lvl="0" marL="0" rtl="0" algn="l">
              <a:spcBef>
                <a:spcPts val="1200"/>
              </a:spcBef>
              <a:spcAft>
                <a:spcPts val="0"/>
              </a:spcAft>
              <a:buNone/>
            </a:pPr>
            <a:r>
              <a:rPr lang="en"/>
              <a:t>		State machine</a:t>
            </a:r>
            <a:endParaRPr/>
          </a:p>
          <a:p>
            <a:pPr indent="0" lvl="0" marL="0" rtl="0" algn="l">
              <a:spcBef>
                <a:spcPts val="1200"/>
              </a:spcBef>
              <a:spcAft>
                <a:spcPts val="0"/>
              </a:spcAft>
              <a:buNone/>
            </a:pPr>
            <a:r>
              <a:rPr lang="en"/>
              <a:t>		Feedback</a:t>
            </a:r>
            <a:endParaRPr/>
          </a:p>
          <a:p>
            <a:pPr indent="0" lvl="0" marL="0" rtl="0" algn="l">
              <a:spcBef>
                <a:spcPts val="1200"/>
              </a:spcBef>
              <a:spcAft>
                <a:spcPts val="1200"/>
              </a:spcAft>
              <a:buNone/>
            </a:pPr>
            <a:r>
              <a:t/>
            </a:r>
            <a:endParaRPr/>
          </a:p>
        </p:txBody>
      </p:sp>
      <p:sp>
        <p:nvSpPr>
          <p:cNvPr id="652" name="Google Shape;652;p5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53" name="Google Shape;65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4" name="Google Shape;654;p57"/>
          <p:cNvPicPr preferRelativeResize="0"/>
          <p:nvPr/>
        </p:nvPicPr>
        <p:blipFill>
          <a:blip r:embed="rId3">
            <a:alphaModFix/>
          </a:blip>
          <a:stretch>
            <a:fillRect/>
          </a:stretch>
        </p:blipFill>
        <p:spPr>
          <a:xfrm>
            <a:off x="4663996" y="1425675"/>
            <a:ext cx="4009226" cy="3004974"/>
          </a:xfrm>
          <a:prstGeom prst="rect">
            <a:avLst/>
          </a:prstGeom>
          <a:noFill/>
          <a:ln>
            <a:noFill/>
          </a:ln>
        </p:spPr>
      </p:pic>
      <p:sp>
        <p:nvSpPr>
          <p:cNvPr id="655" name="Google Shape;655;p57"/>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Journey through 195A&amp;B</a:t>
            </a:r>
            <a:endParaRPr/>
          </a:p>
        </p:txBody>
      </p:sp>
      <p:sp>
        <p:nvSpPr>
          <p:cNvPr id="661" name="Google Shape;661;p58"/>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62" name="Google Shape;66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63" name="Google Shape;663;p58"/>
          <p:cNvPicPr preferRelativeResize="0"/>
          <p:nvPr/>
        </p:nvPicPr>
        <p:blipFill>
          <a:blip r:embed="rId3">
            <a:alphaModFix/>
          </a:blip>
          <a:stretch>
            <a:fillRect/>
          </a:stretch>
        </p:blipFill>
        <p:spPr>
          <a:xfrm>
            <a:off x="4339088" y="1301336"/>
            <a:ext cx="4591473" cy="3443624"/>
          </a:xfrm>
          <a:prstGeom prst="rect">
            <a:avLst/>
          </a:prstGeom>
          <a:noFill/>
          <a:ln>
            <a:noFill/>
          </a:ln>
        </p:spPr>
      </p:pic>
      <p:sp>
        <p:nvSpPr>
          <p:cNvPr id="664" name="Google Shape;664;p58"/>
          <p:cNvSpPr txBox="1"/>
          <p:nvPr/>
        </p:nvSpPr>
        <p:spPr>
          <a:xfrm>
            <a:off x="1297500" y="1563625"/>
            <a:ext cx="3000000" cy="230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Internal Teamwork</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lt1"/>
                </a:solidFill>
                <a:latin typeface="Lato"/>
                <a:ea typeface="Lato"/>
                <a:cs typeface="Lato"/>
                <a:sym typeface="Lato"/>
              </a:rPr>
              <a:t>External Teamwork</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lt1"/>
                </a:solidFill>
                <a:latin typeface="Lato"/>
                <a:ea typeface="Lato"/>
                <a:cs typeface="Lato"/>
                <a:sym typeface="Lato"/>
              </a:rPr>
              <a:t>Linux</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lt1"/>
                </a:solidFill>
                <a:latin typeface="Lato"/>
                <a:ea typeface="Lato"/>
                <a:cs typeface="Lato"/>
                <a:sym typeface="Lato"/>
              </a:rPr>
              <a:t>Embedded System</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lt1"/>
                </a:solidFill>
                <a:latin typeface="Lato"/>
                <a:ea typeface="Lato"/>
                <a:cs typeface="Lato"/>
                <a:sym typeface="Lato"/>
              </a:rPr>
              <a:t>3D Printing</a:t>
            </a:r>
            <a:endParaRPr sz="13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chemeClr val="lt1"/>
                </a:solidFill>
                <a:latin typeface="Lato"/>
                <a:ea typeface="Lato"/>
                <a:cs typeface="Lato"/>
                <a:sym typeface="Lato"/>
              </a:rPr>
              <a:t>Rapid Prototyping</a:t>
            </a:r>
            <a:endParaRPr sz="1300">
              <a:solidFill>
                <a:schemeClr val="lt1"/>
              </a:solidFill>
              <a:latin typeface="Lato"/>
              <a:ea typeface="Lato"/>
              <a:cs typeface="Lato"/>
              <a:sym typeface="Lato"/>
            </a:endParaRPr>
          </a:p>
        </p:txBody>
      </p:sp>
      <p:sp>
        <p:nvSpPr>
          <p:cNvPr id="665" name="Google Shape;665;p58"/>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Works</a:t>
            </a:r>
            <a:endParaRPr/>
          </a:p>
        </p:txBody>
      </p:sp>
      <p:sp>
        <p:nvSpPr>
          <p:cNvPr id="671" name="Google Shape;671;p59"/>
          <p:cNvSpPr txBox="1"/>
          <p:nvPr>
            <p:ph idx="2" type="body"/>
          </p:nvPr>
        </p:nvSpPr>
        <p:spPr>
          <a:xfrm>
            <a:off x="4611650" y="1307850"/>
            <a:ext cx="3764400" cy="31695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Four Optically Isolated Digital Inputs with status LEDs</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Four 0 - 10V or ±10V Analog Inputs</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Four Optically Isolated 4-20mA Inputs</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Four Optically Isolated Open Drain Outputs, 24V/4A peak</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Four 0-10V Analog Outputs</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Four 4-20mA Analog Outputs</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Four General Purpose LEDs</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TVS Protection on all Inputs</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RS485 Port</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24VDC Power Supply</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On Board Hardware Watchdog</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On Board Resettable Fuse</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Real Time Clock With Battery Backup</a:t>
            </a:r>
            <a:endParaRPr sz="1200">
              <a:highlight>
                <a:schemeClr val="dk1"/>
              </a:highlight>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highlight>
                  <a:schemeClr val="dk1"/>
                </a:highlight>
                <a:latin typeface="Arial"/>
                <a:ea typeface="Arial"/>
                <a:cs typeface="Arial"/>
                <a:sym typeface="Arial"/>
              </a:rPr>
              <a:t>Pluggable Connectors 26-16 AWG wires</a:t>
            </a:r>
            <a:endParaRPr sz="1200">
              <a:highlight>
                <a:schemeClr val="dk1"/>
              </a:highlight>
              <a:latin typeface="Arial"/>
              <a:ea typeface="Arial"/>
              <a:cs typeface="Arial"/>
              <a:sym typeface="Arial"/>
            </a:endParaRPr>
          </a:p>
          <a:p>
            <a:pPr indent="0" lvl="0" marL="0" rtl="0" algn="l">
              <a:lnSpc>
                <a:spcPct val="95000"/>
              </a:lnSpc>
              <a:spcBef>
                <a:spcPts val="0"/>
              </a:spcBef>
              <a:spcAft>
                <a:spcPts val="1200"/>
              </a:spcAft>
              <a:buNone/>
            </a:pPr>
            <a:r>
              <a:t/>
            </a:r>
            <a:endParaRPr/>
          </a:p>
        </p:txBody>
      </p:sp>
      <p:pic>
        <p:nvPicPr>
          <p:cNvPr descr="Industrial Automation &lt;br&gt;8-Layer Stackable HAT &lt;br&gt;for Raspberry Pi" id="672" name="Google Shape;672;p59"/>
          <p:cNvPicPr preferRelativeResize="0"/>
          <p:nvPr/>
        </p:nvPicPr>
        <p:blipFill>
          <a:blip r:embed="rId3">
            <a:alphaModFix/>
          </a:blip>
          <a:stretch>
            <a:fillRect/>
          </a:stretch>
        </p:blipFill>
        <p:spPr>
          <a:xfrm>
            <a:off x="1297500" y="1910300"/>
            <a:ext cx="2967600" cy="2225700"/>
          </a:xfrm>
          <a:prstGeom prst="rect">
            <a:avLst/>
          </a:prstGeom>
          <a:noFill/>
          <a:ln>
            <a:noFill/>
          </a:ln>
        </p:spPr>
      </p:pic>
      <p:sp>
        <p:nvSpPr>
          <p:cNvPr id="673" name="Google Shape;673;p59"/>
          <p:cNvSpPr txBox="1"/>
          <p:nvPr/>
        </p:nvSpPr>
        <p:spPr>
          <a:xfrm>
            <a:off x="1639750" y="4428725"/>
            <a:ext cx="26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sequentmicrosystems.com</a:t>
            </a:r>
            <a:endParaRPr>
              <a:solidFill>
                <a:schemeClr val="lt1"/>
              </a:solidFill>
              <a:latin typeface="Lato"/>
              <a:ea typeface="Lato"/>
              <a:cs typeface="Lato"/>
              <a:sym typeface="Lato"/>
            </a:endParaRPr>
          </a:p>
        </p:txBody>
      </p:sp>
      <p:sp>
        <p:nvSpPr>
          <p:cNvPr id="674" name="Google Shape;674;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59"/>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Chip Shortage:</a:t>
            </a:r>
            <a:endParaRPr/>
          </a:p>
        </p:txBody>
      </p:sp>
      <p:sp>
        <p:nvSpPr>
          <p:cNvPr id="681" name="Google Shape;681;p60"/>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2" name="Google Shape;682;p60"/>
          <p:cNvPicPr preferRelativeResize="0"/>
          <p:nvPr/>
        </p:nvPicPr>
        <p:blipFill rotWithShape="1">
          <a:blip r:embed="rId3">
            <a:alphaModFix/>
          </a:blip>
          <a:srcRect b="19893" l="17094" r="16724" t="14191"/>
          <a:stretch/>
        </p:blipFill>
        <p:spPr>
          <a:xfrm>
            <a:off x="4236300" y="1437625"/>
            <a:ext cx="4519800" cy="3183300"/>
          </a:xfrm>
          <a:prstGeom prst="rect">
            <a:avLst/>
          </a:prstGeom>
          <a:noFill/>
          <a:ln>
            <a:noFill/>
          </a:ln>
        </p:spPr>
      </p:pic>
      <p:sp>
        <p:nvSpPr>
          <p:cNvPr id="683" name="Google Shape;683;p60"/>
          <p:cNvSpPr txBox="1"/>
          <p:nvPr/>
        </p:nvSpPr>
        <p:spPr>
          <a:xfrm>
            <a:off x="328575" y="1506775"/>
            <a:ext cx="8368200" cy="3518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800">
                <a:solidFill>
                  <a:srgbClr val="FFFFFF"/>
                </a:solidFill>
                <a:latin typeface="Roboto Slab"/>
                <a:ea typeface="Roboto Slab"/>
                <a:cs typeface="Roboto Slab"/>
                <a:sym typeface="Roboto Slab"/>
              </a:rPr>
              <a:t>Orange Pi PC+	</a:t>
            </a:r>
            <a:endParaRPr sz="3000">
              <a:solidFill>
                <a:srgbClr val="FFFFFF"/>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6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 sz="1600">
                <a:solidFill>
                  <a:srgbClr val="FFFFFF"/>
                </a:solidFill>
                <a:latin typeface="Roboto"/>
                <a:ea typeface="Roboto"/>
                <a:cs typeface="Roboto"/>
                <a:sym typeface="Roboto"/>
              </a:rPr>
              <a:t>Two USB2 2.0 ports + One USB 3.0</a:t>
            </a:r>
            <a:endParaRPr sz="16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 sz="1600">
                <a:solidFill>
                  <a:srgbClr val="FFFFFF"/>
                </a:solidFill>
                <a:latin typeface="Roboto"/>
                <a:ea typeface="Roboto"/>
                <a:cs typeface="Roboto"/>
                <a:sym typeface="Roboto"/>
              </a:rPr>
              <a:t>Built in WiFi</a:t>
            </a:r>
            <a:endParaRPr sz="16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 sz="1600">
                <a:solidFill>
                  <a:srgbClr val="FFFFFF"/>
                </a:solidFill>
                <a:latin typeface="Roboto"/>
                <a:ea typeface="Roboto"/>
                <a:cs typeface="Roboto"/>
                <a:sym typeface="Roboto"/>
              </a:rPr>
              <a:t>ARMBIAN OS (</a:t>
            </a:r>
            <a:r>
              <a:rPr lang="en" sz="1600">
                <a:solidFill>
                  <a:schemeClr val="lt1"/>
                </a:solidFill>
                <a:latin typeface="Roboto"/>
                <a:ea typeface="Roboto"/>
                <a:cs typeface="Roboto"/>
                <a:sym typeface="Roboto"/>
              </a:rPr>
              <a:t>Modified Debian)</a:t>
            </a:r>
            <a:endParaRPr sz="16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16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 sz="1600">
                <a:solidFill>
                  <a:srgbClr val="FFFFFF"/>
                </a:solidFill>
                <a:latin typeface="Roboto"/>
                <a:ea typeface="Roboto"/>
                <a:cs typeface="Roboto"/>
                <a:sym typeface="Roboto"/>
              </a:rPr>
              <a:t>Quad - core ARM A7 chipset</a:t>
            </a:r>
            <a:endParaRPr sz="16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 sz="1600">
                <a:solidFill>
                  <a:srgbClr val="FFFFFF"/>
                </a:solidFill>
                <a:latin typeface="Roboto"/>
                <a:ea typeface="Roboto"/>
                <a:cs typeface="Roboto"/>
                <a:sym typeface="Roboto"/>
              </a:rPr>
              <a:t>1 gb Ram DDR3 </a:t>
            </a:r>
            <a:endParaRPr sz="16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 sz="1600">
                <a:solidFill>
                  <a:srgbClr val="FFFFFF"/>
                </a:solidFill>
                <a:latin typeface="Roboto"/>
                <a:ea typeface="Roboto"/>
                <a:cs typeface="Roboto"/>
                <a:sym typeface="Roboto"/>
              </a:rPr>
              <a:t>8 gb onboard eMMC</a:t>
            </a:r>
            <a:endParaRPr sz="1600">
              <a:solidFill>
                <a:srgbClr val="FFFFFF"/>
              </a:solidFill>
              <a:latin typeface="Roboto"/>
              <a:ea typeface="Roboto"/>
              <a:cs typeface="Roboto"/>
              <a:sym typeface="Roboto"/>
            </a:endParaRPr>
          </a:p>
          <a:p>
            <a:pPr indent="0" lvl="0" marL="0" rtl="0" algn="l">
              <a:lnSpc>
                <a:spcPct val="115000"/>
              </a:lnSpc>
              <a:spcBef>
                <a:spcPts val="1200"/>
              </a:spcBef>
              <a:spcAft>
                <a:spcPts val="1200"/>
              </a:spcAft>
              <a:buNone/>
            </a:pPr>
            <a:r>
              <a:rPr lang="en" sz="1600">
                <a:solidFill>
                  <a:srgbClr val="FFFFFF"/>
                </a:solidFill>
                <a:latin typeface="Roboto"/>
                <a:ea typeface="Roboto"/>
                <a:cs typeface="Roboto"/>
                <a:sym typeface="Roboto"/>
              </a:rPr>
              <a:t>DC Barrel 2.5mm power </a:t>
            </a:r>
            <a:endParaRPr sz="1600">
              <a:solidFill>
                <a:srgbClr val="FFFFFF"/>
              </a:solidFill>
              <a:latin typeface="Roboto"/>
              <a:ea typeface="Roboto"/>
              <a:cs typeface="Roboto"/>
              <a:sym typeface="Roboto"/>
            </a:endParaRPr>
          </a:p>
        </p:txBody>
      </p:sp>
      <p:sp>
        <p:nvSpPr>
          <p:cNvPr id="684" name="Google Shape;684;p60"/>
          <p:cNvSpPr txBox="1"/>
          <p:nvPr/>
        </p:nvSpPr>
        <p:spPr>
          <a:xfrm>
            <a:off x="7418200" y="216850"/>
            <a:ext cx="14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Andrew Silva</a:t>
            </a:r>
            <a:endParaRPr>
              <a:solidFill>
                <a:srgbClr val="FFFF00"/>
              </a:solidFill>
              <a:latin typeface="Lato"/>
              <a:ea typeface="Lato"/>
              <a:cs typeface="Lato"/>
              <a:sym typeface="Lato"/>
            </a:endParaRPr>
          </a:p>
        </p:txBody>
      </p:sp>
      <p:sp>
        <p:nvSpPr>
          <p:cNvPr id="685" name="Google Shape;68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89" name="Shape 689"/>
        <p:cNvGrpSpPr/>
        <p:nvPr/>
      </p:nvGrpSpPr>
      <p:grpSpPr>
        <a:xfrm>
          <a:off x="0" y="0"/>
          <a:ext cx="0" cy="0"/>
          <a:chOff x="0" y="0"/>
          <a:chExt cx="0" cy="0"/>
        </a:xfrm>
      </p:grpSpPr>
      <p:sp>
        <p:nvSpPr>
          <p:cNvPr id="690" name="Google Shape;690;p61"/>
          <p:cNvSpPr txBox="1"/>
          <p:nvPr/>
        </p:nvSpPr>
        <p:spPr>
          <a:xfrm>
            <a:off x="1266900" y="227475"/>
            <a:ext cx="6610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800">
                <a:latin typeface="Impact"/>
                <a:ea typeface="Impact"/>
                <a:cs typeface="Impact"/>
                <a:sym typeface="Impact"/>
              </a:rPr>
              <a:t>ACKNOWLEDGEMENTS</a:t>
            </a:r>
            <a:endParaRPr sz="5800">
              <a:latin typeface="Impact"/>
              <a:ea typeface="Impact"/>
              <a:cs typeface="Impact"/>
              <a:sym typeface="Impact"/>
            </a:endParaRPr>
          </a:p>
        </p:txBody>
      </p:sp>
      <p:grpSp>
        <p:nvGrpSpPr>
          <p:cNvPr id="691" name="Google Shape;691;p61"/>
          <p:cNvGrpSpPr/>
          <p:nvPr/>
        </p:nvGrpSpPr>
        <p:grpSpPr>
          <a:xfrm>
            <a:off x="186071" y="4133388"/>
            <a:ext cx="2642883" cy="840497"/>
            <a:chOff x="4015400" y="1041713"/>
            <a:chExt cx="4322675" cy="1913700"/>
          </a:xfrm>
        </p:grpSpPr>
        <p:pic>
          <p:nvPicPr>
            <p:cNvPr id="692" name="Google Shape;692;p61"/>
            <p:cNvPicPr preferRelativeResize="0"/>
            <p:nvPr/>
          </p:nvPicPr>
          <p:blipFill rotWithShape="1">
            <a:blip r:embed="rId3">
              <a:alphaModFix/>
            </a:blip>
            <a:srcRect b="9848" l="10294" r="10697" t="8083"/>
            <a:stretch/>
          </p:blipFill>
          <p:spPr>
            <a:xfrm>
              <a:off x="6390475" y="1041713"/>
              <a:ext cx="1947600" cy="1913700"/>
            </a:xfrm>
            <a:prstGeom prst="ellipse">
              <a:avLst/>
            </a:prstGeom>
            <a:noFill/>
            <a:ln>
              <a:noFill/>
            </a:ln>
          </p:spPr>
        </p:pic>
        <p:pic>
          <p:nvPicPr>
            <p:cNvPr descr="See the source image" id="693" name="Google Shape;693;p61"/>
            <p:cNvPicPr preferRelativeResize="0"/>
            <p:nvPr/>
          </p:nvPicPr>
          <p:blipFill>
            <a:blip r:embed="rId4">
              <a:alphaModFix/>
            </a:blip>
            <a:stretch>
              <a:fillRect/>
            </a:stretch>
          </p:blipFill>
          <p:spPr>
            <a:xfrm>
              <a:off x="4015400" y="1425375"/>
              <a:ext cx="2037770" cy="1146375"/>
            </a:xfrm>
            <a:prstGeom prst="rect">
              <a:avLst/>
            </a:prstGeom>
            <a:noFill/>
            <a:ln>
              <a:noFill/>
            </a:ln>
          </p:spPr>
        </p:pic>
        <p:cxnSp>
          <p:nvCxnSpPr>
            <p:cNvPr id="694" name="Google Shape;694;p61"/>
            <p:cNvCxnSpPr/>
            <p:nvPr/>
          </p:nvCxnSpPr>
          <p:spPr>
            <a:xfrm flipH="1">
              <a:off x="6210725" y="1096775"/>
              <a:ext cx="22200" cy="1803600"/>
            </a:xfrm>
            <a:prstGeom prst="straightConnector1">
              <a:avLst/>
            </a:prstGeom>
            <a:noFill/>
            <a:ln cap="flat" cmpd="sng" w="76200">
              <a:solidFill>
                <a:srgbClr val="999999"/>
              </a:solidFill>
              <a:prstDash val="solid"/>
              <a:round/>
              <a:headEnd len="med" w="med" type="none"/>
              <a:tailEnd len="med" w="med" type="none"/>
            </a:ln>
          </p:spPr>
        </p:cxnSp>
      </p:grpSp>
      <p:sp>
        <p:nvSpPr>
          <p:cNvPr id="695" name="Google Shape;695;p61"/>
          <p:cNvSpPr txBox="1"/>
          <p:nvPr/>
        </p:nvSpPr>
        <p:spPr>
          <a:xfrm>
            <a:off x="67850" y="1552650"/>
            <a:ext cx="42792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a:latin typeface="Lato"/>
                <a:ea typeface="Lato"/>
                <a:cs typeface="Lato"/>
                <a:sym typeface="Lato"/>
              </a:rPr>
              <a:t>Sponsors:</a:t>
            </a:r>
            <a:r>
              <a:rPr lang="en" sz="1700">
                <a:latin typeface="Lato"/>
                <a:ea typeface="Lato"/>
                <a:cs typeface="Lato"/>
                <a:sym typeface="Lato"/>
              </a:rPr>
              <a:t> </a:t>
            </a:r>
            <a:r>
              <a:rPr lang="en" sz="1700" u="sng">
                <a:latin typeface="Lato"/>
                <a:ea typeface="Lato"/>
                <a:cs typeface="Lato"/>
                <a:sym typeface="Lato"/>
              </a:rPr>
              <a:t>Moss Landing Marine Lab Team</a:t>
            </a:r>
            <a:endParaRPr sz="1700" u="sng">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Maxime Grand</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Marine Lebrec</a:t>
            </a:r>
            <a:endParaRPr sz="1700">
              <a:latin typeface="Lato"/>
              <a:ea typeface="Lato"/>
              <a:cs typeface="Lato"/>
              <a:sym typeface="Lato"/>
            </a:endParaRPr>
          </a:p>
          <a:p>
            <a:pPr indent="0" lvl="0" marL="0" rtl="0" algn="l">
              <a:spcBef>
                <a:spcPts val="0"/>
              </a:spcBef>
              <a:spcAft>
                <a:spcPts val="0"/>
              </a:spcAft>
              <a:buNone/>
            </a:pPr>
            <a:r>
              <a:rPr b="1" i="1" lang="en" sz="1700">
                <a:latin typeface="Lato"/>
                <a:ea typeface="Lato"/>
                <a:cs typeface="Lato"/>
                <a:sym typeface="Lato"/>
              </a:rPr>
              <a:t>CMPE Team</a:t>
            </a:r>
            <a:r>
              <a:rPr b="1" i="1" lang="en" sz="1700">
                <a:latin typeface="Lato"/>
                <a:ea typeface="Lato"/>
                <a:cs typeface="Lato"/>
                <a:sym typeface="Lato"/>
              </a:rPr>
              <a:t>: </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Hoanan</a:t>
            </a:r>
            <a:r>
              <a:rPr lang="en" sz="1700">
                <a:latin typeface="Lato"/>
                <a:ea typeface="Lato"/>
                <a:cs typeface="Lato"/>
                <a:sym typeface="Lato"/>
              </a:rPr>
              <a:t> Wang</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Aakanksha Gupta</a:t>
            </a:r>
            <a:endParaRPr sz="1700">
              <a:latin typeface="Lato"/>
              <a:ea typeface="Lato"/>
              <a:cs typeface="Lato"/>
              <a:sym typeface="Lato"/>
            </a:endParaRPr>
          </a:p>
        </p:txBody>
      </p:sp>
      <p:sp>
        <p:nvSpPr>
          <p:cNvPr id="696" name="Google Shape;696;p61"/>
          <p:cNvSpPr txBox="1"/>
          <p:nvPr/>
        </p:nvSpPr>
        <p:spPr>
          <a:xfrm>
            <a:off x="4572000" y="1552650"/>
            <a:ext cx="45327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a:latin typeface="Lato"/>
                <a:ea typeface="Lato"/>
                <a:cs typeface="Lato"/>
                <a:sym typeface="Lato"/>
              </a:rPr>
              <a:t>Advisors:</a:t>
            </a:r>
            <a:r>
              <a:rPr lang="en" sz="1700">
                <a:latin typeface="Lato"/>
                <a:ea typeface="Lato"/>
                <a:cs typeface="Lato"/>
                <a:sym typeface="Lato"/>
              </a:rPr>
              <a:t> </a:t>
            </a:r>
            <a:r>
              <a:rPr lang="en" sz="1700" u="sng">
                <a:latin typeface="Lato"/>
                <a:ea typeface="Lato"/>
                <a:cs typeface="Lato"/>
                <a:sym typeface="Lato"/>
              </a:rPr>
              <a:t>San Jose State University Team</a:t>
            </a:r>
            <a:endParaRPr sz="1700" u="sng">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Crystal Han</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Farzan Kazimafar</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Ed Cydzik</a:t>
            </a:r>
            <a:endParaRPr sz="1700">
              <a:latin typeface="Lato"/>
              <a:ea typeface="Lato"/>
              <a:cs typeface="Lato"/>
              <a:sym typeface="Lato"/>
            </a:endParaRPr>
          </a:p>
        </p:txBody>
      </p:sp>
      <p:sp>
        <p:nvSpPr>
          <p:cNvPr id="697" name="Google Shape;697;p61"/>
          <p:cNvSpPr txBox="1"/>
          <p:nvPr/>
        </p:nvSpPr>
        <p:spPr>
          <a:xfrm>
            <a:off x="3031125" y="3133475"/>
            <a:ext cx="18726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a:latin typeface="Lato"/>
                <a:ea typeface="Lato"/>
                <a:cs typeface="Lato"/>
                <a:sym typeface="Lato"/>
              </a:rPr>
              <a:t>Special Thanks:</a:t>
            </a:r>
            <a:endParaRPr b="1" i="1"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Lin Jiang</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Winncy Du</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Buff Furman</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Eric Swartz</a:t>
            </a:r>
            <a:endParaRPr sz="1700">
              <a:latin typeface="Lato"/>
              <a:ea typeface="Lato"/>
              <a:cs typeface="Lato"/>
              <a:sym typeface="Lato"/>
            </a:endParaRPr>
          </a:p>
          <a:p>
            <a:pPr indent="-336550" lvl="0" marL="457200" rtl="0" algn="l">
              <a:spcBef>
                <a:spcPts val="0"/>
              </a:spcBef>
              <a:spcAft>
                <a:spcPts val="0"/>
              </a:spcAft>
              <a:buSzPts val="1700"/>
              <a:buFont typeface="Lato"/>
              <a:buChar char="●"/>
            </a:pPr>
            <a:r>
              <a:rPr lang="en" sz="1700">
                <a:latin typeface="Lato"/>
                <a:ea typeface="Lato"/>
                <a:cs typeface="Lato"/>
                <a:sym typeface="Lato"/>
              </a:rPr>
              <a:t>Ryan Sands</a:t>
            </a:r>
            <a:endParaRPr sz="1700">
              <a:latin typeface="Lato"/>
              <a:ea typeface="Lato"/>
              <a:cs typeface="Lato"/>
              <a:sym typeface="Lato"/>
            </a:endParaRPr>
          </a:p>
        </p:txBody>
      </p:sp>
      <p:pic>
        <p:nvPicPr>
          <p:cNvPr id="698" name="Google Shape;698;p61"/>
          <p:cNvPicPr preferRelativeResize="0"/>
          <p:nvPr/>
        </p:nvPicPr>
        <p:blipFill>
          <a:blip r:embed="rId5">
            <a:alphaModFix/>
          </a:blip>
          <a:stretch>
            <a:fillRect/>
          </a:stretch>
        </p:blipFill>
        <p:spPr>
          <a:xfrm>
            <a:off x="5727050" y="2784150"/>
            <a:ext cx="2956923" cy="2217700"/>
          </a:xfrm>
          <a:prstGeom prst="rect">
            <a:avLst/>
          </a:prstGeom>
          <a:noFill/>
          <a:ln>
            <a:noFill/>
          </a:ln>
        </p:spPr>
      </p:pic>
      <p:sp>
        <p:nvSpPr>
          <p:cNvPr id="699" name="Google Shape;69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txBox="1"/>
          <p:nvPr>
            <p:ph type="title"/>
          </p:nvPr>
        </p:nvSpPr>
        <p:spPr>
          <a:xfrm>
            <a:off x="11451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Flow Injection Analysis (FIA)?</a:t>
            </a:r>
            <a:endParaRPr/>
          </a:p>
        </p:txBody>
      </p:sp>
      <p:sp>
        <p:nvSpPr>
          <p:cNvPr id="180" name="Google Shape;180;p17"/>
          <p:cNvSpPr txBox="1"/>
          <p:nvPr/>
        </p:nvSpPr>
        <p:spPr>
          <a:xfrm>
            <a:off x="626300" y="1675350"/>
            <a:ext cx="4055400" cy="30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Fluid Analysis Method</a:t>
            </a:r>
            <a:endParaRPr>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	</a:t>
            </a:r>
            <a:r>
              <a:rPr lang="en" sz="1000">
                <a:solidFill>
                  <a:schemeClr val="lt1"/>
                </a:solidFill>
                <a:latin typeface="Lato"/>
                <a:ea typeface="Lato"/>
                <a:cs typeface="Lato"/>
                <a:sym typeface="Lato"/>
              </a:rPr>
              <a:t>“</a:t>
            </a:r>
            <a:r>
              <a:rPr lang="en" sz="1000">
                <a:solidFill>
                  <a:schemeClr val="lt1"/>
                </a:solidFill>
                <a:latin typeface="Lato"/>
                <a:ea typeface="Lato"/>
                <a:cs typeface="Lato"/>
                <a:sym typeface="Lato"/>
              </a:rPr>
              <a:t>FIA manifold used in a theoretical hydrodynamic study involving the injection of a dye. At the bottom is the profile exhibited by the dye plug in its way from the injection point to the detector. The result is an asymmetric peak exhibiting a </a:t>
            </a:r>
            <a:r>
              <a:rPr i="1" lang="en" sz="1000">
                <a:solidFill>
                  <a:schemeClr val="lt1"/>
                </a:solidFill>
                <a:latin typeface="Lato"/>
                <a:ea typeface="Lato"/>
                <a:cs typeface="Lato"/>
                <a:sym typeface="Lato"/>
              </a:rPr>
              <a:t>χ</a:t>
            </a:r>
            <a:r>
              <a:rPr lang="en" sz="650">
                <a:solidFill>
                  <a:schemeClr val="lt1"/>
                </a:solidFill>
                <a:latin typeface="Lato"/>
                <a:ea typeface="Lato"/>
                <a:cs typeface="Lato"/>
                <a:sym typeface="Lato"/>
              </a:rPr>
              <a:t>2</a:t>
            </a:r>
            <a:r>
              <a:rPr lang="en" sz="1000">
                <a:solidFill>
                  <a:schemeClr val="lt1"/>
                </a:solidFill>
                <a:latin typeface="Lato"/>
                <a:ea typeface="Lato"/>
                <a:cs typeface="Lato"/>
                <a:sym typeface="Lato"/>
              </a:rPr>
              <a:t> type distribution. The height and area of the peak are proportional to the concentration of the target species, which facilitates the construction of a calibration curve for its determination in unknown samples”</a:t>
            </a:r>
            <a:endParaRPr sz="1000">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Efficient &amp; Precise</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.3mm tubing</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uLs of fluid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Quick</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Faster chemical reaction times</a:t>
            </a:r>
            <a:endParaRPr>
              <a:solidFill>
                <a:schemeClr val="lt1"/>
              </a:solidFill>
              <a:latin typeface="Lato"/>
              <a:ea typeface="Lato"/>
              <a:cs typeface="Lato"/>
              <a:sym typeface="Lato"/>
            </a:endParaRPr>
          </a:p>
        </p:txBody>
      </p:sp>
      <p:sp>
        <p:nvSpPr>
          <p:cNvPr id="181" name="Google Shape;1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17"/>
          <p:cNvPicPr preferRelativeResize="0"/>
          <p:nvPr/>
        </p:nvPicPr>
        <p:blipFill>
          <a:blip r:embed="rId3">
            <a:alphaModFix/>
          </a:blip>
          <a:stretch>
            <a:fillRect/>
          </a:stretch>
        </p:blipFill>
        <p:spPr>
          <a:xfrm>
            <a:off x="6208550" y="873812"/>
            <a:ext cx="2768550" cy="2076413"/>
          </a:xfrm>
          <a:prstGeom prst="rect">
            <a:avLst/>
          </a:prstGeom>
          <a:noFill/>
          <a:ln>
            <a:noFill/>
          </a:ln>
        </p:spPr>
      </p:pic>
      <p:pic>
        <p:nvPicPr>
          <p:cNvPr id="183" name="Google Shape;183;p17"/>
          <p:cNvPicPr preferRelativeResize="0"/>
          <p:nvPr/>
        </p:nvPicPr>
        <p:blipFill>
          <a:blip r:embed="rId4">
            <a:alphaModFix/>
          </a:blip>
          <a:stretch>
            <a:fillRect/>
          </a:stretch>
        </p:blipFill>
        <p:spPr>
          <a:xfrm>
            <a:off x="6208550" y="2980425"/>
            <a:ext cx="2768550" cy="2076400"/>
          </a:xfrm>
          <a:prstGeom prst="rect">
            <a:avLst/>
          </a:prstGeom>
          <a:noFill/>
          <a:ln>
            <a:noFill/>
          </a:ln>
        </p:spPr>
      </p:pic>
      <p:sp>
        <p:nvSpPr>
          <p:cNvPr id="184" name="Google Shape;184;p17"/>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705" name="Google Shape;705;p62"/>
          <p:cNvSpPr txBox="1"/>
          <p:nvPr>
            <p:ph idx="1" type="body"/>
          </p:nvPr>
        </p:nvSpPr>
        <p:spPr>
          <a:xfrm>
            <a:off x="579900" y="1346325"/>
            <a:ext cx="7984200" cy="3489300"/>
          </a:xfrm>
          <a:prstGeom prst="rect">
            <a:avLst/>
          </a:prstGeom>
          <a:noFill/>
          <a:ln>
            <a:noFill/>
          </a:ln>
        </p:spPr>
        <p:txBody>
          <a:bodyPr anchorCtr="0" anchor="t" bIns="91425" lIns="91425" spcFirstLastPara="1" rIns="91425" wrap="square" tIns="91425">
            <a:noAutofit/>
          </a:bodyPr>
          <a:lstStyle/>
          <a:p>
            <a:pPr indent="0" lvl="0" marL="0" rtl="0" algn="l">
              <a:lnSpc>
                <a:spcPct val="190000"/>
              </a:lnSpc>
              <a:spcBef>
                <a:spcPts val="0"/>
              </a:spcBef>
              <a:spcAft>
                <a:spcPts val="0"/>
              </a:spcAft>
              <a:buSzPts val="770"/>
              <a:buNone/>
            </a:pPr>
            <a:r>
              <a:rPr lang="en" sz="1040">
                <a:latin typeface="Times New Roman"/>
                <a:ea typeface="Times New Roman"/>
                <a:cs typeface="Times New Roman"/>
                <a:sym typeface="Times New Roman"/>
              </a:rPr>
              <a:t>Ibnul, N. K., &amp; Tripp, C. P. (2021). “A solventless method for detecting trace level phosphate and </a:t>
            </a:r>
            <a:endParaRPr sz="1040">
              <a:latin typeface="Times New Roman"/>
              <a:ea typeface="Times New Roman"/>
              <a:cs typeface="Times New Roman"/>
              <a:sym typeface="Times New Roman"/>
            </a:endParaRPr>
          </a:p>
          <a:p>
            <a:pPr indent="0" lvl="0" marL="0" rtl="0" algn="l">
              <a:lnSpc>
                <a:spcPct val="190000"/>
              </a:lnSpc>
              <a:spcBef>
                <a:spcPts val="0"/>
              </a:spcBef>
              <a:spcAft>
                <a:spcPts val="0"/>
              </a:spcAft>
              <a:buSzPts val="770"/>
              <a:buNone/>
            </a:pPr>
            <a:r>
              <a:rPr lang="en" sz="1040">
                <a:latin typeface="Times New Roman"/>
                <a:ea typeface="Times New Roman"/>
                <a:cs typeface="Times New Roman"/>
                <a:sym typeface="Times New Roman"/>
              </a:rPr>
              <a:t>	arsenate in water using a transparent membrane and visible spectroscopy”. </a:t>
            </a:r>
            <a:r>
              <a:rPr i="1" lang="en" sz="1040">
                <a:latin typeface="Times New Roman"/>
                <a:ea typeface="Times New Roman"/>
                <a:cs typeface="Times New Roman"/>
                <a:sym typeface="Times New Roman"/>
              </a:rPr>
              <a:t>Talanta</a:t>
            </a:r>
            <a:endParaRPr i="1" sz="1040">
              <a:latin typeface="Times New Roman"/>
              <a:ea typeface="Times New Roman"/>
              <a:cs typeface="Times New Roman"/>
              <a:sym typeface="Times New Roman"/>
            </a:endParaRPr>
          </a:p>
          <a:p>
            <a:pPr indent="457200" lvl="0" marL="0" rtl="0" algn="l">
              <a:lnSpc>
                <a:spcPct val="190000"/>
              </a:lnSpc>
              <a:spcBef>
                <a:spcPts val="0"/>
              </a:spcBef>
              <a:spcAft>
                <a:spcPts val="0"/>
              </a:spcAft>
              <a:buSzPts val="770"/>
              <a:buNone/>
            </a:pPr>
            <a:r>
              <a:rPr i="1" lang="en" sz="1040">
                <a:latin typeface="Times New Roman"/>
                <a:ea typeface="Times New Roman"/>
                <a:cs typeface="Times New Roman"/>
                <a:sym typeface="Times New Roman"/>
              </a:rPr>
              <a:t>(Oxford)</a:t>
            </a:r>
            <a:r>
              <a:rPr lang="en" sz="1040">
                <a:latin typeface="Times New Roman"/>
                <a:ea typeface="Times New Roman"/>
                <a:cs typeface="Times New Roman"/>
                <a:sym typeface="Times New Roman"/>
              </a:rPr>
              <a:t>, </a:t>
            </a:r>
            <a:r>
              <a:rPr i="1" lang="en" sz="1040">
                <a:latin typeface="Times New Roman"/>
                <a:ea typeface="Times New Roman"/>
                <a:cs typeface="Times New Roman"/>
                <a:sym typeface="Times New Roman"/>
              </a:rPr>
              <a:t>225</a:t>
            </a:r>
            <a:r>
              <a:rPr lang="en" sz="1040">
                <a:latin typeface="Times New Roman"/>
                <a:ea typeface="Times New Roman"/>
                <a:cs typeface="Times New Roman"/>
                <a:sym typeface="Times New Roman"/>
              </a:rPr>
              <a:t>, 122023–122023. </a:t>
            </a:r>
            <a:r>
              <a:rPr lang="en" sz="1040" u="sng">
                <a:latin typeface="Times New Roman"/>
                <a:ea typeface="Times New Roman"/>
                <a:cs typeface="Times New Roman"/>
                <a:sym typeface="Times New Roman"/>
                <a:hlinkClick r:id="rId3"/>
              </a:rPr>
              <a:t>https://doi.org/10.1016/j.talanta.2020.122023</a:t>
            </a:r>
            <a:endParaRPr sz="1040">
              <a:latin typeface="Times New Roman"/>
              <a:ea typeface="Times New Roman"/>
              <a:cs typeface="Times New Roman"/>
              <a:sym typeface="Times New Roman"/>
            </a:endParaRPr>
          </a:p>
          <a:p>
            <a:pPr indent="0" lvl="0" marL="0" rtl="0" algn="l">
              <a:lnSpc>
                <a:spcPct val="190000"/>
              </a:lnSpc>
              <a:spcBef>
                <a:spcPts val="0"/>
              </a:spcBef>
              <a:spcAft>
                <a:spcPts val="0"/>
              </a:spcAft>
              <a:buSzPts val="770"/>
              <a:buNone/>
            </a:pPr>
            <a:r>
              <a:rPr lang="en" sz="1040">
                <a:latin typeface="Times New Roman"/>
                <a:ea typeface="Times New Roman"/>
                <a:cs typeface="Times New Roman"/>
                <a:sym typeface="Times New Roman"/>
              </a:rPr>
              <a:t>Legiret, F. Sieben, V. Woodward, E. Bey, S. Mowlem, M. Connelly, D. Achterberg, E. (2013)  “A High performance microfluidic </a:t>
            </a:r>
            <a:endParaRPr sz="1040">
              <a:latin typeface="Times New Roman"/>
              <a:ea typeface="Times New Roman"/>
              <a:cs typeface="Times New Roman"/>
              <a:sym typeface="Times New Roman"/>
            </a:endParaRPr>
          </a:p>
          <a:p>
            <a:pPr indent="0" lvl="0" marL="457200" rtl="0" algn="l">
              <a:lnSpc>
                <a:spcPct val="190000"/>
              </a:lnSpc>
              <a:spcBef>
                <a:spcPts val="0"/>
              </a:spcBef>
              <a:spcAft>
                <a:spcPts val="0"/>
              </a:spcAft>
              <a:buSzPts val="770"/>
              <a:buNone/>
            </a:pPr>
            <a:r>
              <a:rPr lang="en" sz="1040">
                <a:latin typeface="Times New Roman"/>
                <a:ea typeface="Times New Roman"/>
                <a:cs typeface="Times New Roman"/>
                <a:sym typeface="Times New Roman"/>
              </a:rPr>
              <a:t>analyser for phosphate measurements in marine waters using vanadomolybdate method”. </a:t>
            </a:r>
            <a:r>
              <a:rPr i="1" lang="en" sz="1040">
                <a:latin typeface="Times New Roman"/>
                <a:ea typeface="Times New Roman"/>
                <a:cs typeface="Times New Roman"/>
                <a:sym typeface="Times New Roman"/>
              </a:rPr>
              <a:t>Talanta (Oxford), 116, ISSN 0039-9140, </a:t>
            </a:r>
            <a:r>
              <a:rPr i="1" lang="en" sz="1040" u="sng">
                <a:latin typeface="Times New Roman"/>
                <a:ea typeface="Times New Roman"/>
                <a:cs typeface="Times New Roman"/>
                <a:sym typeface="Times New Roman"/>
                <a:hlinkClick r:id="rId4"/>
              </a:rPr>
              <a:t>https://doi.org/10.1016/j.talanta.2013.05.004</a:t>
            </a:r>
            <a:r>
              <a:rPr i="1" lang="en" sz="1040">
                <a:latin typeface="Times New Roman"/>
                <a:ea typeface="Times New Roman"/>
                <a:cs typeface="Times New Roman"/>
                <a:sym typeface="Times New Roman"/>
              </a:rPr>
              <a:t>.</a:t>
            </a:r>
            <a:endParaRPr i="1" sz="1040">
              <a:latin typeface="Times New Roman"/>
              <a:ea typeface="Times New Roman"/>
              <a:cs typeface="Times New Roman"/>
              <a:sym typeface="Times New Roman"/>
            </a:endParaRPr>
          </a:p>
          <a:p>
            <a:pPr indent="0" lvl="0" marL="0" rtl="0" algn="l">
              <a:lnSpc>
                <a:spcPct val="190000"/>
              </a:lnSpc>
              <a:spcBef>
                <a:spcPts val="0"/>
              </a:spcBef>
              <a:spcAft>
                <a:spcPts val="0"/>
              </a:spcAft>
              <a:buSzPts val="770"/>
              <a:buNone/>
            </a:pPr>
            <a:r>
              <a:rPr i="1" lang="en" sz="1045">
                <a:latin typeface="Times New Roman"/>
                <a:ea typeface="Times New Roman"/>
                <a:cs typeface="Times New Roman"/>
                <a:sym typeface="Times New Roman"/>
              </a:rPr>
              <a:t>Elkhorn Slough Water Quality Scorecard</a:t>
            </a:r>
            <a:r>
              <a:rPr lang="en" sz="1045">
                <a:latin typeface="Times New Roman"/>
                <a:ea typeface="Times New Roman"/>
                <a:cs typeface="Times New Roman"/>
                <a:sym typeface="Times New Roman"/>
              </a:rPr>
              <a:t>. (n.d.). Water.elkhornslough.org. Retrieved October 6, 2021, from </a:t>
            </a:r>
            <a:r>
              <a:rPr lang="en" sz="1045" u="sng">
                <a:latin typeface="Times New Roman"/>
                <a:ea typeface="Times New Roman"/>
                <a:cs typeface="Times New Roman"/>
                <a:sym typeface="Times New Roman"/>
                <a:hlinkClick r:id="rId5"/>
              </a:rPr>
              <a:t>http://water.elkhornslough.org/</a:t>
            </a:r>
            <a:endParaRPr sz="1045">
              <a:latin typeface="Times New Roman"/>
              <a:ea typeface="Times New Roman"/>
              <a:cs typeface="Times New Roman"/>
              <a:sym typeface="Times New Roman"/>
            </a:endParaRPr>
          </a:p>
          <a:p>
            <a:pPr indent="0" lvl="0" marL="0" rtl="0" algn="l">
              <a:lnSpc>
                <a:spcPct val="190000"/>
              </a:lnSpc>
              <a:spcBef>
                <a:spcPts val="0"/>
              </a:spcBef>
              <a:spcAft>
                <a:spcPts val="0"/>
              </a:spcAft>
              <a:buSzPts val="770"/>
              <a:buNone/>
            </a:pPr>
            <a:r>
              <a:rPr i="1" lang="en" sz="1045">
                <a:latin typeface="Times New Roman"/>
                <a:ea typeface="Times New Roman"/>
                <a:cs typeface="Times New Roman"/>
                <a:sym typeface="Times New Roman"/>
              </a:rPr>
              <a:t>Farm &amp; Ranch Runoff And Drainage | RCD Of Monterey County</a:t>
            </a:r>
            <a:r>
              <a:rPr lang="en" sz="1045">
                <a:latin typeface="Times New Roman"/>
                <a:ea typeface="Times New Roman"/>
                <a:cs typeface="Times New Roman"/>
                <a:sym typeface="Times New Roman"/>
              </a:rPr>
              <a:t>. (n.d.). Resource Conservation District of Monterey County. Retrieved October 6, 2021, from </a:t>
            </a:r>
            <a:endParaRPr sz="1045">
              <a:latin typeface="Times New Roman"/>
              <a:ea typeface="Times New Roman"/>
              <a:cs typeface="Times New Roman"/>
              <a:sym typeface="Times New Roman"/>
            </a:endParaRPr>
          </a:p>
          <a:p>
            <a:pPr indent="457200" lvl="0" marL="0" rtl="0" algn="l">
              <a:lnSpc>
                <a:spcPct val="190000"/>
              </a:lnSpc>
              <a:spcBef>
                <a:spcPts val="0"/>
              </a:spcBef>
              <a:spcAft>
                <a:spcPts val="0"/>
              </a:spcAft>
              <a:buSzPts val="770"/>
              <a:buNone/>
            </a:pPr>
            <a:r>
              <a:rPr lang="en" sz="1045" u="sng">
                <a:latin typeface="Times New Roman"/>
                <a:ea typeface="Times New Roman"/>
                <a:cs typeface="Times New Roman"/>
                <a:sym typeface="Times New Roman"/>
                <a:hlinkClick r:id="rId6"/>
              </a:rPr>
              <a:t>https://www.rcdmonterey.org/farm-ranch-runoff-and-drainage</a:t>
            </a:r>
            <a:endParaRPr sz="1045">
              <a:latin typeface="Times New Roman"/>
              <a:ea typeface="Times New Roman"/>
              <a:cs typeface="Times New Roman"/>
              <a:sym typeface="Times New Roman"/>
            </a:endParaRPr>
          </a:p>
          <a:p>
            <a:pPr indent="457200" lvl="0" marL="0" rtl="0" algn="l">
              <a:lnSpc>
                <a:spcPct val="190000"/>
              </a:lnSpc>
              <a:spcBef>
                <a:spcPts val="0"/>
              </a:spcBef>
              <a:spcAft>
                <a:spcPts val="0"/>
              </a:spcAft>
              <a:buSzPts val="770"/>
              <a:buNone/>
            </a:pPr>
            <a:r>
              <a:t/>
            </a:r>
            <a:endParaRPr sz="1045">
              <a:latin typeface="Times New Roman"/>
              <a:ea typeface="Times New Roman"/>
              <a:cs typeface="Times New Roman"/>
              <a:sym typeface="Times New Roman"/>
            </a:endParaRPr>
          </a:p>
          <a:p>
            <a:pPr indent="0" lvl="0" marL="0" rtl="0" algn="l">
              <a:lnSpc>
                <a:spcPct val="105000"/>
              </a:lnSpc>
              <a:spcBef>
                <a:spcPts val="1200"/>
              </a:spcBef>
              <a:spcAft>
                <a:spcPts val="0"/>
              </a:spcAft>
              <a:buSzPts val="770"/>
              <a:buNone/>
            </a:pPr>
            <a:r>
              <a:rPr lang="en" sz="970">
                <a:latin typeface="Arial"/>
                <a:ea typeface="Arial"/>
                <a:cs typeface="Arial"/>
                <a:sym typeface="Arial"/>
              </a:rPr>
              <a:t>‌</a:t>
            </a:r>
            <a:endParaRPr sz="970">
              <a:latin typeface="Arial"/>
              <a:ea typeface="Arial"/>
              <a:cs typeface="Arial"/>
              <a:sym typeface="Arial"/>
            </a:endParaRPr>
          </a:p>
          <a:p>
            <a:pPr indent="0" lvl="0" marL="0" rtl="0" algn="l">
              <a:lnSpc>
                <a:spcPct val="190000"/>
              </a:lnSpc>
              <a:spcBef>
                <a:spcPts val="1200"/>
              </a:spcBef>
              <a:spcAft>
                <a:spcPts val="0"/>
              </a:spcAft>
              <a:buSzPts val="770"/>
              <a:buNone/>
            </a:pPr>
            <a:r>
              <a:t/>
            </a:r>
            <a:endParaRPr sz="1040">
              <a:latin typeface="Times New Roman"/>
              <a:ea typeface="Times New Roman"/>
              <a:cs typeface="Times New Roman"/>
              <a:sym typeface="Times New Roman"/>
            </a:endParaRPr>
          </a:p>
          <a:p>
            <a:pPr indent="0" lvl="0" marL="0" rtl="0" algn="l">
              <a:lnSpc>
                <a:spcPct val="190000"/>
              </a:lnSpc>
              <a:spcBef>
                <a:spcPts val="0"/>
              </a:spcBef>
              <a:spcAft>
                <a:spcPts val="0"/>
              </a:spcAft>
              <a:buSzPts val="770"/>
              <a:buNone/>
            </a:pPr>
            <a:r>
              <a:t/>
            </a:r>
            <a:endParaRPr i="1" sz="1040">
              <a:latin typeface="Times New Roman"/>
              <a:ea typeface="Times New Roman"/>
              <a:cs typeface="Times New Roman"/>
              <a:sym typeface="Times New Roman"/>
            </a:endParaRPr>
          </a:p>
        </p:txBody>
      </p:sp>
      <p:sp>
        <p:nvSpPr>
          <p:cNvPr id="706" name="Google Shape;70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ph type="title"/>
          </p:nvPr>
        </p:nvSpPr>
        <p:spPr>
          <a:xfrm>
            <a:off x="11451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in FIA?</a:t>
            </a:r>
            <a:endParaRPr/>
          </a:p>
        </p:txBody>
      </p:sp>
      <p:sp>
        <p:nvSpPr>
          <p:cNvPr id="190" name="Google Shape;190;p18"/>
          <p:cNvSpPr txBox="1"/>
          <p:nvPr/>
        </p:nvSpPr>
        <p:spPr>
          <a:xfrm>
            <a:off x="626300" y="1675350"/>
            <a:ext cx="4055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Propulsion</a:t>
            </a:r>
            <a:endParaRPr sz="1500">
              <a:solidFill>
                <a:schemeClr val="lt1"/>
              </a:solidFill>
            </a:endParaRPr>
          </a:p>
          <a:p>
            <a:pPr indent="0" lvl="0" marL="0" rtl="0" algn="l">
              <a:spcBef>
                <a:spcPts val="0"/>
              </a:spcBef>
              <a:spcAft>
                <a:spcPts val="0"/>
              </a:spcAft>
              <a:buNone/>
            </a:pPr>
            <a:r>
              <a:rPr lang="en" sz="1500">
                <a:solidFill>
                  <a:schemeClr val="lt1"/>
                </a:solidFill>
              </a:rPr>
              <a:t>	</a:t>
            </a:r>
            <a:r>
              <a:rPr lang="en" sz="1500">
                <a:solidFill>
                  <a:schemeClr val="lt1"/>
                </a:solidFill>
              </a:rPr>
              <a:t>milligat </a:t>
            </a:r>
            <a:r>
              <a:rPr lang="en" sz="1500">
                <a:solidFill>
                  <a:schemeClr val="lt1"/>
                </a:solidFill>
              </a:rPr>
              <a:t>pumps</a:t>
            </a:r>
            <a:endParaRPr sz="1500">
              <a:solidFill>
                <a:schemeClr val="lt1"/>
              </a:solidFill>
            </a:endParaRPr>
          </a:p>
          <a:p>
            <a:pPr indent="0" lvl="0" marL="0" rtl="0" algn="l">
              <a:spcBef>
                <a:spcPts val="0"/>
              </a:spcBef>
              <a:spcAft>
                <a:spcPts val="0"/>
              </a:spcAft>
              <a:buNone/>
            </a:pPr>
            <a:r>
              <a:rPr lang="en" sz="1500">
                <a:solidFill>
                  <a:schemeClr val="lt1"/>
                </a:solidFill>
              </a:rPr>
              <a:t>	pushes/pulls fluid</a:t>
            </a:r>
            <a:endParaRPr sz="1500">
              <a:solidFill>
                <a:schemeClr val="lt1"/>
              </a:solidFill>
            </a:endParaRPr>
          </a:p>
          <a:p>
            <a:pPr indent="0" lvl="0" marL="0" rtl="0" algn="l">
              <a:spcBef>
                <a:spcPts val="0"/>
              </a:spcBef>
              <a:spcAft>
                <a:spcPts val="0"/>
              </a:spcAft>
              <a:buNone/>
            </a:pPr>
            <a:r>
              <a:rPr lang="en" sz="1500">
                <a:solidFill>
                  <a:schemeClr val="lt1"/>
                </a:solidFill>
              </a:rPr>
              <a:t>	high resolution</a:t>
            </a:r>
            <a:endParaRPr sz="1500">
              <a:solidFill>
                <a:schemeClr val="lt1"/>
              </a:solidFill>
            </a:endParaRPr>
          </a:p>
          <a:p>
            <a:pPr indent="0" lvl="0" marL="0" rtl="0" algn="l">
              <a:spcBef>
                <a:spcPts val="0"/>
              </a:spcBef>
              <a:spcAft>
                <a:spcPts val="0"/>
              </a:spcAft>
              <a:buNone/>
            </a:pPr>
            <a:r>
              <a:rPr lang="en" sz="1500">
                <a:solidFill>
                  <a:schemeClr val="lt1"/>
                </a:solidFill>
              </a:rPr>
              <a:t>Injection</a:t>
            </a:r>
            <a:endParaRPr sz="1500">
              <a:solidFill>
                <a:schemeClr val="lt1"/>
              </a:solidFill>
            </a:endParaRPr>
          </a:p>
          <a:p>
            <a:pPr indent="0" lvl="0" marL="0" rtl="0" algn="l">
              <a:spcBef>
                <a:spcPts val="0"/>
              </a:spcBef>
              <a:spcAft>
                <a:spcPts val="0"/>
              </a:spcAft>
              <a:buNone/>
            </a:pPr>
            <a:r>
              <a:rPr lang="en" sz="1500">
                <a:solidFill>
                  <a:schemeClr val="lt1"/>
                </a:solidFill>
              </a:rPr>
              <a:t>	</a:t>
            </a:r>
            <a:r>
              <a:rPr lang="en" sz="1500">
                <a:solidFill>
                  <a:schemeClr val="lt1"/>
                </a:solidFill>
              </a:rPr>
              <a:t>rotary valve</a:t>
            </a:r>
            <a:endParaRPr sz="1500">
              <a:solidFill>
                <a:schemeClr val="lt1"/>
              </a:solidFill>
            </a:endParaRPr>
          </a:p>
          <a:p>
            <a:pPr indent="0" lvl="0" marL="0" rtl="0" algn="l">
              <a:spcBef>
                <a:spcPts val="0"/>
              </a:spcBef>
              <a:spcAft>
                <a:spcPts val="0"/>
              </a:spcAft>
              <a:buNone/>
            </a:pPr>
            <a:r>
              <a:rPr lang="en" sz="1500">
                <a:solidFill>
                  <a:schemeClr val="lt1"/>
                </a:solidFill>
              </a:rPr>
              <a:t>	controls piping of chemicals </a:t>
            </a:r>
            <a:endParaRPr sz="1500">
              <a:solidFill>
                <a:schemeClr val="lt1"/>
              </a:solidFill>
            </a:endParaRPr>
          </a:p>
          <a:p>
            <a:pPr indent="0" lvl="0" marL="0" rtl="0" algn="l">
              <a:spcBef>
                <a:spcPts val="0"/>
              </a:spcBef>
              <a:spcAft>
                <a:spcPts val="0"/>
              </a:spcAft>
              <a:buNone/>
            </a:pPr>
            <a:r>
              <a:rPr lang="en" sz="1500">
                <a:solidFill>
                  <a:schemeClr val="lt1"/>
                </a:solidFill>
              </a:rPr>
              <a:t>Separation/Mixing</a:t>
            </a:r>
            <a:endParaRPr sz="1500">
              <a:solidFill>
                <a:schemeClr val="lt1"/>
              </a:solidFill>
            </a:endParaRPr>
          </a:p>
          <a:p>
            <a:pPr indent="0" lvl="0" marL="0" rtl="0" algn="l">
              <a:spcBef>
                <a:spcPts val="0"/>
              </a:spcBef>
              <a:spcAft>
                <a:spcPts val="0"/>
              </a:spcAft>
              <a:buNone/>
            </a:pPr>
            <a:r>
              <a:rPr lang="en" sz="1500">
                <a:solidFill>
                  <a:schemeClr val="lt1"/>
                </a:solidFill>
              </a:rPr>
              <a:t>	PFTE coils</a:t>
            </a:r>
            <a:endParaRPr sz="1500">
              <a:solidFill>
                <a:schemeClr val="lt1"/>
              </a:solidFill>
            </a:endParaRPr>
          </a:p>
          <a:p>
            <a:pPr indent="0" lvl="0" marL="0" rtl="0" algn="l">
              <a:spcBef>
                <a:spcPts val="0"/>
              </a:spcBef>
              <a:spcAft>
                <a:spcPts val="0"/>
              </a:spcAft>
              <a:buNone/>
            </a:pPr>
            <a:r>
              <a:rPr lang="en" sz="1500">
                <a:solidFill>
                  <a:schemeClr val="lt1"/>
                </a:solidFill>
              </a:rPr>
              <a:t>	unreactive, coils induce radial mixing</a:t>
            </a:r>
            <a:endParaRPr sz="1500">
              <a:solidFill>
                <a:schemeClr val="lt1"/>
              </a:solidFill>
            </a:endParaRPr>
          </a:p>
          <a:p>
            <a:pPr indent="0" lvl="0" marL="0" rtl="0" algn="l">
              <a:spcBef>
                <a:spcPts val="0"/>
              </a:spcBef>
              <a:spcAft>
                <a:spcPts val="0"/>
              </a:spcAft>
              <a:buNone/>
            </a:pPr>
            <a:r>
              <a:rPr lang="en" sz="1500">
                <a:solidFill>
                  <a:schemeClr val="lt1"/>
                </a:solidFill>
              </a:rPr>
              <a:t>Detection</a:t>
            </a:r>
            <a:endParaRPr sz="1500">
              <a:solidFill>
                <a:schemeClr val="lt1"/>
              </a:solidFill>
            </a:endParaRPr>
          </a:p>
          <a:p>
            <a:pPr indent="0" lvl="0" marL="0" rtl="0" algn="l">
              <a:spcBef>
                <a:spcPts val="0"/>
              </a:spcBef>
              <a:spcAft>
                <a:spcPts val="0"/>
              </a:spcAft>
              <a:buNone/>
            </a:pPr>
            <a:r>
              <a:rPr lang="en" sz="1500">
                <a:solidFill>
                  <a:schemeClr val="lt1"/>
                </a:solidFill>
              </a:rPr>
              <a:t>	data collection</a:t>
            </a:r>
            <a:endParaRPr sz="1500">
              <a:solidFill>
                <a:schemeClr val="lt1"/>
              </a:solidFill>
            </a:endParaRPr>
          </a:p>
        </p:txBody>
      </p:sp>
      <p:sp>
        <p:nvSpPr>
          <p:cNvPr id="191" name="Google Shape;19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18"/>
          <p:cNvPicPr preferRelativeResize="0"/>
          <p:nvPr/>
        </p:nvPicPr>
        <p:blipFill>
          <a:blip r:embed="rId3">
            <a:alphaModFix/>
          </a:blip>
          <a:stretch>
            <a:fillRect/>
          </a:stretch>
        </p:blipFill>
        <p:spPr>
          <a:xfrm>
            <a:off x="5070275" y="1099800"/>
            <a:ext cx="3733336" cy="3530850"/>
          </a:xfrm>
          <a:prstGeom prst="rect">
            <a:avLst/>
          </a:prstGeom>
          <a:noFill/>
          <a:ln>
            <a:noFill/>
          </a:ln>
        </p:spPr>
      </p:pic>
      <p:sp>
        <p:nvSpPr>
          <p:cNvPr id="193" name="Google Shape;193;p18"/>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Benchtop Nutrient Analyzers</a:t>
            </a:r>
            <a:endParaRPr/>
          </a:p>
        </p:txBody>
      </p:sp>
      <p:sp>
        <p:nvSpPr>
          <p:cNvPr id="199" name="Google Shape;199;p19"/>
          <p:cNvSpPr txBox="1"/>
          <p:nvPr>
            <p:ph idx="1" type="body"/>
          </p:nvPr>
        </p:nvSpPr>
        <p:spPr>
          <a:xfrm>
            <a:off x="574950" y="1567550"/>
            <a:ext cx="3752700" cy="3350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Companies like GlobalFIA produce </a:t>
            </a:r>
            <a:r>
              <a:rPr lang="en"/>
              <a:t>bench top, Windows dependent machines with proprietary software</a:t>
            </a:r>
            <a:endParaRPr/>
          </a:p>
          <a:p>
            <a:pPr indent="0" lvl="0" marL="0" rtl="0" algn="l">
              <a:spcBef>
                <a:spcPts val="1200"/>
              </a:spcBef>
              <a:spcAft>
                <a:spcPts val="0"/>
              </a:spcAft>
              <a:buNone/>
            </a:pPr>
            <a:r>
              <a:rPr lang="en"/>
              <a:t>Machines such as the miniSIA2 Cost around $30,000</a:t>
            </a:r>
            <a:endParaRPr/>
          </a:p>
          <a:p>
            <a:pPr indent="0" lvl="0" marL="0" rtl="0" algn="l">
              <a:spcBef>
                <a:spcPts val="1200"/>
              </a:spcBef>
              <a:spcAft>
                <a:spcPts val="0"/>
              </a:spcAft>
              <a:buNone/>
            </a:pPr>
            <a:r>
              <a:rPr lang="en"/>
              <a:t>Deployment spaces of these instruments are limited</a:t>
            </a:r>
            <a:endParaRPr/>
          </a:p>
          <a:p>
            <a:pPr indent="0" lvl="0" marL="0" rtl="0" algn="l">
              <a:spcBef>
                <a:spcPts val="1200"/>
              </a:spcBef>
              <a:spcAft>
                <a:spcPts val="0"/>
              </a:spcAft>
              <a:buNone/>
            </a:pPr>
            <a:r>
              <a:rPr lang="en"/>
              <a:t>	Heavy</a:t>
            </a:r>
            <a:endParaRPr/>
          </a:p>
          <a:p>
            <a:pPr indent="0" lvl="0" marL="0" rtl="0" algn="l">
              <a:spcBef>
                <a:spcPts val="1200"/>
              </a:spcBef>
              <a:spcAft>
                <a:spcPts val="0"/>
              </a:spcAft>
              <a:buNone/>
            </a:pPr>
            <a:r>
              <a:rPr lang="en"/>
              <a:t>	Piping	</a:t>
            </a:r>
            <a:endParaRPr/>
          </a:p>
          <a:p>
            <a:pPr indent="0" lvl="0" marL="0" rtl="0" algn="l">
              <a:spcBef>
                <a:spcPts val="1200"/>
              </a:spcBef>
              <a:spcAft>
                <a:spcPts val="0"/>
              </a:spcAft>
              <a:buNone/>
            </a:pPr>
            <a:r>
              <a:rPr lang="en"/>
              <a:t>	Not water resistant</a:t>
            </a:r>
            <a:endParaRPr/>
          </a:p>
          <a:p>
            <a:pPr indent="0" lvl="0" marL="0" rtl="0" algn="l">
              <a:spcBef>
                <a:spcPts val="1200"/>
              </a:spcBef>
              <a:spcAft>
                <a:spcPts val="1200"/>
              </a:spcAft>
              <a:buNone/>
            </a:pPr>
            <a:r>
              <a:t/>
            </a:r>
            <a:endParaRPr/>
          </a:p>
        </p:txBody>
      </p:sp>
      <p:sp>
        <p:nvSpPr>
          <p:cNvPr id="200" name="Google Shape;200;p19"/>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19"/>
          <p:cNvPicPr preferRelativeResize="0"/>
          <p:nvPr/>
        </p:nvPicPr>
        <p:blipFill>
          <a:blip r:embed="rId3">
            <a:alphaModFix/>
          </a:blip>
          <a:stretch>
            <a:fillRect/>
          </a:stretch>
        </p:blipFill>
        <p:spPr>
          <a:xfrm>
            <a:off x="5033350" y="1029748"/>
            <a:ext cx="3403200" cy="3449002"/>
          </a:xfrm>
          <a:prstGeom prst="rect">
            <a:avLst/>
          </a:prstGeom>
          <a:noFill/>
          <a:ln>
            <a:noFill/>
          </a:ln>
        </p:spPr>
      </p:pic>
      <p:sp>
        <p:nvSpPr>
          <p:cNvPr id="202" name="Google Shape;202;p19"/>
          <p:cNvSpPr txBox="1"/>
          <p:nvPr/>
        </p:nvSpPr>
        <p:spPr>
          <a:xfrm>
            <a:off x="5815925" y="4478750"/>
            <a:ext cx="412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Minisia 2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GlobalFIA.com</a:t>
            </a:r>
            <a:endParaRPr>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03" name="Google Shape;20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19"/>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0"/>
          <p:cNvSpPr txBox="1"/>
          <p:nvPr>
            <p:ph type="title"/>
          </p:nvPr>
        </p:nvSpPr>
        <p:spPr>
          <a:xfrm>
            <a:off x="279200" y="174325"/>
            <a:ext cx="70638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Mechanics Of Data Collection</a:t>
            </a:r>
            <a:endParaRPr b="1"/>
          </a:p>
        </p:txBody>
      </p:sp>
      <p:pic>
        <p:nvPicPr>
          <p:cNvPr id="210" name="Google Shape;210;p20"/>
          <p:cNvPicPr preferRelativeResize="0"/>
          <p:nvPr/>
        </p:nvPicPr>
        <p:blipFill>
          <a:blip r:embed="rId3">
            <a:alphaModFix/>
          </a:blip>
          <a:stretch>
            <a:fillRect/>
          </a:stretch>
        </p:blipFill>
        <p:spPr>
          <a:xfrm>
            <a:off x="279200" y="697575"/>
            <a:ext cx="8585600" cy="2863274"/>
          </a:xfrm>
          <a:prstGeom prst="rect">
            <a:avLst/>
          </a:prstGeom>
          <a:noFill/>
          <a:ln>
            <a:noFill/>
          </a:ln>
        </p:spPr>
      </p:pic>
      <p:sp>
        <p:nvSpPr>
          <p:cNvPr id="211" name="Google Shape;211;p20"/>
          <p:cNvSpPr/>
          <p:nvPr/>
        </p:nvSpPr>
        <p:spPr>
          <a:xfrm>
            <a:off x="4781700" y="1543625"/>
            <a:ext cx="666900" cy="177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728275" y="1266050"/>
            <a:ext cx="666900" cy="177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728275" y="2394750"/>
            <a:ext cx="666900" cy="177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4408800" y="1328900"/>
            <a:ext cx="259800" cy="289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15" name="Google Shape;215;p20"/>
          <p:cNvSpPr/>
          <p:nvPr/>
        </p:nvSpPr>
        <p:spPr>
          <a:xfrm rot="5400000">
            <a:off x="6057200" y="2040700"/>
            <a:ext cx="666900" cy="177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txBox="1"/>
          <p:nvPr/>
        </p:nvSpPr>
        <p:spPr>
          <a:xfrm>
            <a:off x="311800" y="2945250"/>
            <a:ext cx="42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Step 1</a:t>
            </a:r>
            <a:r>
              <a:rPr lang="en">
                <a:latin typeface="Roboto"/>
                <a:ea typeface="Roboto"/>
                <a:cs typeface="Roboto"/>
                <a:sym typeface="Roboto"/>
              </a:rPr>
              <a:t>: acquire base reference from spectrometer</a:t>
            </a:r>
            <a:endParaRPr>
              <a:latin typeface="Roboto"/>
              <a:ea typeface="Roboto"/>
              <a:cs typeface="Roboto"/>
              <a:sym typeface="Roboto"/>
            </a:endParaRPr>
          </a:p>
        </p:txBody>
      </p:sp>
      <p:sp>
        <p:nvSpPr>
          <p:cNvPr id="217" name="Google Shape;217;p20"/>
          <p:cNvSpPr txBox="1"/>
          <p:nvPr/>
        </p:nvSpPr>
        <p:spPr>
          <a:xfrm>
            <a:off x="311800" y="3284525"/>
            <a:ext cx="42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Step 2</a:t>
            </a:r>
            <a:r>
              <a:rPr lang="en">
                <a:latin typeface="Roboto"/>
                <a:ea typeface="Roboto"/>
                <a:cs typeface="Roboto"/>
                <a:sym typeface="Roboto"/>
              </a:rPr>
              <a:t> : pump 1 aspirates Ascorbic Acid into cell 1</a:t>
            </a:r>
            <a:endParaRPr>
              <a:latin typeface="Roboto"/>
              <a:ea typeface="Roboto"/>
              <a:cs typeface="Roboto"/>
              <a:sym typeface="Roboto"/>
            </a:endParaRPr>
          </a:p>
        </p:txBody>
      </p:sp>
      <p:sp>
        <p:nvSpPr>
          <p:cNvPr id="218" name="Google Shape;218;p20"/>
          <p:cNvSpPr/>
          <p:nvPr/>
        </p:nvSpPr>
        <p:spPr>
          <a:xfrm rot="-8721127">
            <a:off x="3197234" y="1385220"/>
            <a:ext cx="666982" cy="176835"/>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2501325" y="1173025"/>
            <a:ext cx="615900" cy="2226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3796725" y="2282250"/>
            <a:ext cx="259800" cy="289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21" name="Google Shape;221;p20"/>
          <p:cNvSpPr txBox="1"/>
          <p:nvPr/>
        </p:nvSpPr>
        <p:spPr>
          <a:xfrm>
            <a:off x="311800" y="3647625"/>
            <a:ext cx="435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3</a:t>
            </a:r>
            <a:r>
              <a:rPr lang="en">
                <a:solidFill>
                  <a:schemeClr val="lt1"/>
                </a:solidFill>
                <a:latin typeface="Lato"/>
                <a:ea typeface="Lato"/>
                <a:cs typeface="Lato"/>
                <a:sym typeface="Lato"/>
              </a:rPr>
              <a:t> : pump 1 dispenses Ascorbic Acid into cell 2</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while pump 2 aspirates Molybdate into cell 2</a:t>
            </a:r>
            <a:endParaRPr>
              <a:solidFill>
                <a:schemeClr val="lt1"/>
              </a:solidFill>
              <a:latin typeface="Lato"/>
              <a:ea typeface="Lato"/>
              <a:cs typeface="Lato"/>
              <a:sym typeface="Lato"/>
            </a:endParaRPr>
          </a:p>
        </p:txBody>
      </p:sp>
      <p:sp>
        <p:nvSpPr>
          <p:cNvPr id="222" name="Google Shape;222;p20"/>
          <p:cNvSpPr/>
          <p:nvPr/>
        </p:nvSpPr>
        <p:spPr>
          <a:xfrm rot="2195183">
            <a:off x="3275153" y="1447407"/>
            <a:ext cx="666908" cy="176702"/>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2501325" y="2257125"/>
            <a:ext cx="615900" cy="165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rot="9077449">
            <a:off x="3388066" y="2286934"/>
            <a:ext cx="666994" cy="176816"/>
          </a:xfrm>
          <a:prstGeom prst="rightArrow">
            <a:avLst>
              <a:gd fmla="val 50000" name="adj1"/>
              <a:gd fmla="val 50000" name="adj2"/>
            </a:avLst>
          </a:prstGeom>
          <a:solidFill>
            <a:srgbClr val="4A86E8"/>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rot="9077449">
            <a:off x="3275091" y="2068584"/>
            <a:ext cx="666994" cy="176816"/>
          </a:xfrm>
          <a:prstGeom prst="rightArrow">
            <a:avLst>
              <a:gd fmla="val 50000" name="adj1"/>
              <a:gd fmla="val 50000" name="adj2"/>
            </a:avLst>
          </a:prstGeom>
          <a:solidFill>
            <a:srgbClr val="FFFF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2501325" y="2438675"/>
            <a:ext cx="615900" cy="165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4521900" y="1805450"/>
            <a:ext cx="259800" cy="289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28" name="Google Shape;228;p20"/>
          <p:cNvSpPr txBox="1"/>
          <p:nvPr/>
        </p:nvSpPr>
        <p:spPr>
          <a:xfrm>
            <a:off x="311800" y="4195750"/>
            <a:ext cx="517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4</a:t>
            </a:r>
            <a:r>
              <a:rPr lang="en">
                <a:solidFill>
                  <a:schemeClr val="lt1"/>
                </a:solidFill>
                <a:latin typeface="Lato"/>
                <a:ea typeface="Lato"/>
                <a:cs typeface="Lato"/>
                <a:sym typeface="Lato"/>
              </a:rPr>
              <a:t> : pump 1 aspirates sample into cell 1 while pump 2</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dispenses Ascorbic Acid/Molybdate into cell 1</a:t>
            </a:r>
            <a:endParaRPr>
              <a:solidFill>
                <a:schemeClr val="lt1"/>
              </a:solidFill>
              <a:latin typeface="Lato"/>
              <a:ea typeface="Lato"/>
              <a:cs typeface="Lato"/>
              <a:sym typeface="Lato"/>
            </a:endParaRPr>
          </a:p>
        </p:txBody>
      </p:sp>
      <p:sp>
        <p:nvSpPr>
          <p:cNvPr id="229" name="Google Shape;229;p20"/>
          <p:cNvSpPr/>
          <p:nvPr/>
        </p:nvSpPr>
        <p:spPr>
          <a:xfrm rot="-1678982">
            <a:off x="3335767" y="2204071"/>
            <a:ext cx="666866" cy="176877"/>
          </a:xfrm>
          <a:prstGeom prst="rightArrow">
            <a:avLst>
              <a:gd fmla="val 50000" name="adj1"/>
              <a:gd fmla="val 50000" name="adj2"/>
            </a:avLst>
          </a:prstGeom>
          <a:solidFill>
            <a:srgbClr val="38761D"/>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rot="-8534284">
            <a:off x="3197355" y="1481737"/>
            <a:ext cx="666741" cy="177025"/>
          </a:xfrm>
          <a:prstGeom prst="rightArrow">
            <a:avLst>
              <a:gd fmla="val 50000" name="adj1"/>
              <a:gd fmla="val 50000" name="adj2"/>
            </a:avLst>
          </a:prstGeom>
          <a:solidFill>
            <a:srgbClr val="38761D"/>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2501325" y="1328900"/>
            <a:ext cx="615900" cy="165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2501325" y="1173025"/>
            <a:ext cx="615900" cy="1659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rot="-8534284">
            <a:off x="3275230" y="1323337"/>
            <a:ext cx="666741" cy="177025"/>
          </a:xfrm>
          <a:prstGeom prst="rightArrow">
            <a:avLst>
              <a:gd fmla="val 50000" name="adj1"/>
              <a:gd fmla="val 50000" name="adj2"/>
            </a:avLst>
          </a:prstGeom>
          <a:solidFill>
            <a:srgbClr val="E06666"/>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a:off x="4312300" y="2195325"/>
            <a:ext cx="259800" cy="289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35" name="Google Shape;235;p20"/>
          <p:cNvSpPr/>
          <p:nvPr/>
        </p:nvSpPr>
        <p:spPr>
          <a:xfrm rot="2147543">
            <a:off x="3275187" y="1450245"/>
            <a:ext cx="666838" cy="177025"/>
          </a:xfrm>
          <a:prstGeom prst="rightArrow">
            <a:avLst>
              <a:gd fmla="val 50000" name="adj1"/>
              <a:gd fmla="val 50000" name="adj2"/>
            </a:avLst>
          </a:prstGeom>
          <a:solidFill>
            <a:srgbClr val="FF99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5021375" y="1462175"/>
            <a:ext cx="1510200" cy="339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rot="10793684">
            <a:off x="6583452" y="1545868"/>
            <a:ext cx="489901" cy="172500"/>
          </a:xfrm>
          <a:prstGeom prst="rightArrow">
            <a:avLst>
              <a:gd fmla="val 50000" name="adj1"/>
              <a:gd fmla="val 50000" name="adj2"/>
            </a:avLst>
          </a:prstGeom>
          <a:solidFill>
            <a:srgbClr val="00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txBox="1"/>
          <p:nvPr/>
        </p:nvSpPr>
        <p:spPr>
          <a:xfrm>
            <a:off x="5021375" y="3524075"/>
            <a:ext cx="407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5: </a:t>
            </a:r>
            <a:r>
              <a:rPr lang="en">
                <a:solidFill>
                  <a:schemeClr val="lt1"/>
                </a:solidFill>
                <a:latin typeface="Lato"/>
                <a:ea typeface="Lato"/>
                <a:cs typeface="Lato"/>
                <a:sym typeface="Lato"/>
              </a:rPr>
              <a:t>pump 1 dispenses sample into analysis chamber to determine absorbance</a:t>
            </a:r>
            <a:endParaRPr>
              <a:solidFill>
                <a:schemeClr val="lt1"/>
              </a:solidFill>
              <a:latin typeface="Lato"/>
              <a:ea typeface="Lato"/>
              <a:cs typeface="Lato"/>
              <a:sym typeface="Lato"/>
            </a:endParaRPr>
          </a:p>
        </p:txBody>
      </p:sp>
      <p:sp>
        <p:nvSpPr>
          <p:cNvPr id="239" name="Google Shape;239;p20"/>
          <p:cNvSpPr/>
          <p:nvPr/>
        </p:nvSpPr>
        <p:spPr>
          <a:xfrm>
            <a:off x="4408800" y="1328900"/>
            <a:ext cx="259800" cy="289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40" name="Google Shape;240;p20"/>
          <p:cNvSpPr/>
          <p:nvPr/>
        </p:nvSpPr>
        <p:spPr>
          <a:xfrm>
            <a:off x="2501325" y="2257125"/>
            <a:ext cx="615900" cy="3399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a:off x="1526375" y="1266050"/>
            <a:ext cx="666900" cy="177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a:off x="1565025" y="2338575"/>
            <a:ext cx="666900" cy="177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5404675" y="1543625"/>
            <a:ext cx="666900" cy="177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rot="5400000">
            <a:off x="6002375" y="2040700"/>
            <a:ext cx="666900" cy="177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txBox="1"/>
          <p:nvPr/>
        </p:nvSpPr>
        <p:spPr>
          <a:xfrm>
            <a:off x="5021375" y="40634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6: </a:t>
            </a:r>
            <a:r>
              <a:rPr lang="en">
                <a:solidFill>
                  <a:schemeClr val="lt1"/>
                </a:solidFill>
                <a:latin typeface="Lato"/>
                <a:ea typeface="Lato"/>
                <a:cs typeface="Lato"/>
                <a:sym typeface="Lato"/>
              </a:rPr>
              <a:t>Flush system</a:t>
            </a:r>
            <a:endParaRPr>
              <a:solidFill>
                <a:schemeClr val="lt1"/>
              </a:solidFill>
              <a:latin typeface="Lato"/>
              <a:ea typeface="Lato"/>
              <a:cs typeface="Lato"/>
              <a:sym typeface="Lato"/>
            </a:endParaRPr>
          </a:p>
        </p:txBody>
      </p:sp>
      <p:sp>
        <p:nvSpPr>
          <p:cNvPr id="246" name="Google Shape;246;p20"/>
          <p:cNvSpPr txBox="1"/>
          <p:nvPr/>
        </p:nvSpPr>
        <p:spPr>
          <a:xfrm>
            <a:off x="8137650" y="120750"/>
            <a:ext cx="883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Lato"/>
                <a:ea typeface="Lato"/>
                <a:cs typeface="Lato"/>
                <a:sym typeface="Lato"/>
              </a:rPr>
              <a:t>Tracy Hunter</a:t>
            </a:r>
            <a:endParaRPr sz="900">
              <a:solidFill>
                <a:schemeClr val="lt1"/>
              </a:solidFill>
              <a:latin typeface="Lato"/>
              <a:ea typeface="Lato"/>
              <a:cs typeface="Lato"/>
              <a:sym typeface="Lato"/>
            </a:endParaRPr>
          </a:p>
        </p:txBody>
      </p:sp>
      <p:sp>
        <p:nvSpPr>
          <p:cNvPr id="247" name="Google Shape;24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27"/>
                                        </p:tgtEl>
                                        <p:attrNameLst>
                                          <p:attrName>style.visibility</p:attrName>
                                        </p:attrNameLst>
                                      </p:cBhvr>
                                      <p:to>
                                        <p:strVal val="hidden"/>
                                      </p:to>
                                    </p:set>
                                  </p:childTnLst>
                                </p:cTn>
                              </p:par>
                            </p:childTnLst>
                          </p:cTn>
                        </p:par>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22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xit" presetID="1" presetSubtype="0">
                                  <p:stCondLst>
                                    <p:cond delay="0"/>
                                  </p:stCondLst>
                                  <p:childTnLst>
                                    <p:set>
                                      <p:cBhvr>
                                        <p:cTn dur="1" fill="hold">
                                          <p:stCondLst>
                                            <p:cond delay="0"/>
                                          </p:stCondLst>
                                        </p:cTn>
                                        <p:tgtEl>
                                          <p:spTgt spid="2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Meet pFiona</a:t>
            </a:r>
            <a:endParaRPr/>
          </a:p>
        </p:txBody>
      </p:sp>
      <p:sp>
        <p:nvSpPr>
          <p:cNvPr id="253" name="Google Shape;253;p21"/>
          <p:cNvSpPr txBox="1"/>
          <p:nvPr>
            <p:ph idx="1" type="body"/>
          </p:nvPr>
        </p:nvSpPr>
        <p:spPr>
          <a:xfrm>
            <a:off x="916500" y="1567550"/>
            <a:ext cx="3403200" cy="291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921"/>
              <a:t>Autonomous data collection</a:t>
            </a:r>
            <a:endParaRPr sz="4921"/>
          </a:p>
          <a:p>
            <a:pPr indent="0" lvl="0" marL="0" rtl="0" algn="l">
              <a:spcBef>
                <a:spcPts val="1200"/>
              </a:spcBef>
              <a:spcAft>
                <a:spcPts val="0"/>
              </a:spcAft>
              <a:buNone/>
            </a:pPr>
            <a:r>
              <a:rPr lang="en" sz="4921"/>
              <a:t>	Wireless, automated</a:t>
            </a:r>
            <a:endParaRPr sz="4921"/>
          </a:p>
          <a:p>
            <a:pPr indent="0" lvl="0" marL="0" rtl="0" algn="l">
              <a:spcBef>
                <a:spcPts val="1200"/>
              </a:spcBef>
              <a:spcAft>
                <a:spcPts val="0"/>
              </a:spcAft>
              <a:buNone/>
            </a:pPr>
            <a:r>
              <a:rPr lang="en" sz="4921"/>
              <a:t>Deployable</a:t>
            </a:r>
            <a:endParaRPr sz="4921"/>
          </a:p>
          <a:p>
            <a:pPr indent="0" lvl="0" marL="0" rtl="0" algn="l">
              <a:spcBef>
                <a:spcPts val="1200"/>
              </a:spcBef>
              <a:spcAft>
                <a:spcPts val="0"/>
              </a:spcAft>
              <a:buNone/>
            </a:pPr>
            <a:r>
              <a:rPr lang="en" sz="4921"/>
              <a:t>	Compact, no pc connection required</a:t>
            </a:r>
            <a:endParaRPr sz="4921"/>
          </a:p>
          <a:p>
            <a:pPr indent="457200" lvl="0" marL="0" rtl="0" algn="l">
              <a:spcBef>
                <a:spcPts val="1200"/>
              </a:spcBef>
              <a:spcAft>
                <a:spcPts val="0"/>
              </a:spcAft>
              <a:buNone/>
            </a:pPr>
            <a:r>
              <a:rPr lang="en" sz="4921"/>
              <a:t>waterproof</a:t>
            </a:r>
            <a:r>
              <a:rPr lang="en" sz="4921"/>
              <a:t> casing</a:t>
            </a:r>
            <a:endParaRPr sz="4921"/>
          </a:p>
          <a:p>
            <a:pPr indent="0" lvl="0" marL="0" rtl="0" algn="l">
              <a:spcBef>
                <a:spcPts val="1200"/>
              </a:spcBef>
              <a:spcAft>
                <a:spcPts val="0"/>
              </a:spcAft>
              <a:buNone/>
            </a:pPr>
            <a:r>
              <a:rPr lang="en" sz="4921"/>
              <a:t>Democratized</a:t>
            </a:r>
            <a:endParaRPr sz="4921"/>
          </a:p>
          <a:p>
            <a:pPr indent="0" lvl="0" marL="0" rtl="0" algn="l">
              <a:spcBef>
                <a:spcPts val="1200"/>
              </a:spcBef>
              <a:spcAft>
                <a:spcPts val="0"/>
              </a:spcAft>
              <a:buNone/>
            </a:pPr>
            <a:r>
              <a:rPr lang="en" sz="4921"/>
              <a:t>	Removes need for expensive proprietary software</a:t>
            </a:r>
            <a:endParaRPr sz="4921"/>
          </a:p>
          <a:p>
            <a:pPr indent="0" lvl="0" marL="0" rtl="0" algn="l">
              <a:spcBef>
                <a:spcPts val="1200"/>
              </a:spcBef>
              <a:spcAft>
                <a:spcPts val="0"/>
              </a:spcAft>
              <a:buNone/>
            </a:pPr>
            <a:r>
              <a:rPr lang="en" sz="4921"/>
              <a:t>	Cut costs o</a:t>
            </a:r>
            <a:r>
              <a:rPr lang="en" sz="4921"/>
              <a:t>f manufacturing</a:t>
            </a:r>
            <a:endParaRPr sz="4921"/>
          </a:p>
          <a:p>
            <a:pPr indent="0" lvl="0" marL="0" rtl="0" algn="l">
              <a:spcBef>
                <a:spcPts val="1200"/>
              </a:spcBef>
              <a:spcAft>
                <a:spcPts val="0"/>
              </a:spcAft>
              <a:buNone/>
            </a:pPr>
            <a:r>
              <a:rPr lang="en" sz="4921"/>
              <a:t>	</a:t>
            </a:r>
            <a:endParaRPr sz="4921"/>
          </a:p>
          <a:p>
            <a:pPr indent="0" lvl="0" marL="0" rtl="0" algn="l">
              <a:spcBef>
                <a:spcPts val="1200"/>
              </a:spcBef>
              <a:spcAft>
                <a:spcPts val="1200"/>
              </a:spcAft>
              <a:buNone/>
            </a:pPr>
            <a:r>
              <a:t/>
            </a:r>
            <a:endParaRPr/>
          </a:p>
        </p:txBody>
      </p:sp>
      <p:sp>
        <p:nvSpPr>
          <p:cNvPr id="254" name="Google Shape;254;p21"/>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21"/>
          <p:cNvPicPr preferRelativeResize="0"/>
          <p:nvPr/>
        </p:nvPicPr>
        <p:blipFill>
          <a:blip r:embed="rId3">
            <a:alphaModFix/>
          </a:blip>
          <a:stretch>
            <a:fillRect/>
          </a:stretch>
        </p:blipFill>
        <p:spPr>
          <a:xfrm>
            <a:off x="4306262" y="985900"/>
            <a:ext cx="4657126" cy="3492845"/>
          </a:xfrm>
          <a:prstGeom prst="rect">
            <a:avLst/>
          </a:prstGeom>
          <a:noFill/>
          <a:ln>
            <a:noFill/>
          </a:ln>
        </p:spPr>
      </p:pic>
      <p:sp>
        <p:nvSpPr>
          <p:cNvPr id="256" name="Google Shape;25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21"/>
          <p:cNvSpPr txBox="1"/>
          <p:nvPr/>
        </p:nvSpPr>
        <p:spPr>
          <a:xfrm>
            <a:off x="8326900" y="0"/>
            <a:ext cx="95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39BE5"/>
                </a:solidFill>
              </a:rPr>
              <a:t>Tim Ly</a:t>
            </a:r>
            <a:endParaRPr sz="900">
              <a:solidFill>
                <a:srgbClr val="039BE5"/>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